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46"/>
  </p:notesMasterIdLst>
  <p:sldIdLst>
    <p:sldId id="256" r:id="rId2"/>
    <p:sldId id="258" r:id="rId3"/>
    <p:sldId id="259" r:id="rId4"/>
    <p:sldId id="261" r:id="rId5"/>
    <p:sldId id="300" r:id="rId6"/>
    <p:sldId id="302" r:id="rId7"/>
    <p:sldId id="304" r:id="rId8"/>
    <p:sldId id="303" r:id="rId9"/>
    <p:sldId id="305" r:id="rId10"/>
    <p:sldId id="306" r:id="rId11"/>
    <p:sldId id="307" r:id="rId12"/>
    <p:sldId id="308" r:id="rId13"/>
    <p:sldId id="335" r:id="rId14"/>
    <p:sldId id="330" r:id="rId15"/>
    <p:sldId id="311" r:id="rId16"/>
    <p:sldId id="312" r:id="rId17"/>
    <p:sldId id="313" r:id="rId18"/>
    <p:sldId id="314" r:id="rId19"/>
    <p:sldId id="315" r:id="rId20"/>
    <p:sldId id="316" r:id="rId21"/>
    <p:sldId id="317" r:id="rId22"/>
    <p:sldId id="318" r:id="rId23"/>
    <p:sldId id="319" r:id="rId24"/>
    <p:sldId id="320" r:id="rId25"/>
    <p:sldId id="321" r:id="rId26"/>
    <p:sldId id="322" r:id="rId27"/>
    <p:sldId id="323" r:id="rId28"/>
    <p:sldId id="324" r:id="rId29"/>
    <p:sldId id="325" r:id="rId30"/>
    <p:sldId id="327" r:id="rId31"/>
    <p:sldId id="328" r:id="rId32"/>
    <p:sldId id="329" r:id="rId33"/>
    <p:sldId id="331" r:id="rId34"/>
    <p:sldId id="332" r:id="rId35"/>
    <p:sldId id="333" r:id="rId36"/>
    <p:sldId id="334" r:id="rId37"/>
    <p:sldId id="336" r:id="rId38"/>
    <p:sldId id="337" r:id="rId39"/>
    <p:sldId id="338" r:id="rId40"/>
    <p:sldId id="339" r:id="rId41"/>
    <p:sldId id="340" r:id="rId42"/>
    <p:sldId id="341" r:id="rId43"/>
    <p:sldId id="342" r:id="rId44"/>
    <p:sldId id="343" r:id="rId45"/>
  </p:sldIdLst>
  <p:sldSz cx="9144000" cy="5143500" type="screen16x9"/>
  <p:notesSz cx="6858000" cy="9144000"/>
  <p:embeddedFontLst>
    <p:embeddedFont>
      <p:font typeface="Barlow" panose="00000500000000000000" pitchFamily="2" charset="0"/>
      <p:regular r:id="rId47"/>
      <p:bold r:id="rId48"/>
      <p:italic r:id="rId49"/>
      <p:boldItalic r:id="rId50"/>
    </p:embeddedFont>
    <p:embeddedFont>
      <p:font typeface="Barlow Light" panose="00000400000000000000" pitchFamily="2" charset="0"/>
      <p:regular r:id="rId51"/>
      <p:bold r:id="rId52"/>
      <p:italic r:id="rId53"/>
      <p:boldItalic r:id="rId54"/>
    </p:embeddedFont>
    <p:embeddedFont>
      <p:font typeface="Montserrat" panose="00000500000000000000" pitchFamily="2" charset="0"/>
      <p:regular r:id="rId55"/>
      <p:bold r:id="rId56"/>
      <p:italic r:id="rId57"/>
      <p:boldItalic r:id="rId58"/>
    </p:embeddedFont>
    <p:embeddedFont>
      <p:font typeface="Raleway Thin" pitchFamily="2" charset="0"/>
      <p:regular r:id="rId59"/>
      <p:bold r:id="rId60"/>
      <p:italic r:id="rId61"/>
      <p:boldItalic r:id="rId6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1E2214B-EEA6-4F0E-851E-DA328E0D34B4}">
  <a:tblStyle styleId="{11E2214B-EEA6-4F0E-851E-DA328E0D34B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9E44D3EF-30E0-43DB-A017-93B0B98886E5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1" d="100"/>
          <a:sy n="91" d="100"/>
        </p:scale>
        <p:origin x="77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1.fntdata"/><Relationship Id="rId50" Type="http://schemas.openxmlformats.org/officeDocument/2006/relationships/font" Target="fonts/font4.fntdata"/><Relationship Id="rId55" Type="http://schemas.openxmlformats.org/officeDocument/2006/relationships/font" Target="fonts/font9.fntdata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font" Target="fonts/font8.fntdata"/><Relationship Id="rId62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7.fntdata"/><Relationship Id="rId58" Type="http://schemas.openxmlformats.org/officeDocument/2006/relationships/font" Target="fonts/font12.fntdata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3.fntdata"/><Relationship Id="rId57" Type="http://schemas.openxmlformats.org/officeDocument/2006/relationships/font" Target="fonts/font11.fntdata"/><Relationship Id="rId61" Type="http://schemas.openxmlformats.org/officeDocument/2006/relationships/font" Target="fonts/font1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6.fntdata"/><Relationship Id="rId60" Type="http://schemas.openxmlformats.org/officeDocument/2006/relationships/font" Target="fonts/font14.fntdata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2.fntdata"/><Relationship Id="rId56" Type="http://schemas.openxmlformats.org/officeDocument/2006/relationships/font" Target="fonts/font10.fntdata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5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59" Type="http://schemas.openxmlformats.org/officeDocument/2006/relationships/font" Target="fonts/font1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076325" y="1863600"/>
            <a:ext cx="4962600" cy="141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 rot="5400000">
            <a:off x="-303375" y="2166905"/>
            <a:ext cx="1416300" cy="8097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ctrTitle"/>
          </p:nvPr>
        </p:nvSpPr>
        <p:spPr>
          <a:xfrm>
            <a:off x="1085850" y="2031025"/>
            <a:ext cx="46767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1085850" y="3287726"/>
            <a:ext cx="4676700" cy="38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3"/>
          <p:cNvSpPr/>
          <p:nvPr/>
        </p:nvSpPr>
        <p:spPr>
          <a:xfrm rot="5400000">
            <a:off x="-303375" y="2166905"/>
            <a:ext cx="1416300" cy="8097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5"/>
          <p:cNvSpPr/>
          <p:nvPr/>
        </p:nvSpPr>
        <p:spPr>
          <a:xfrm rot="5400000">
            <a:off x="-100350" y="724485"/>
            <a:ext cx="468600" cy="2679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5640900" cy="264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▸"/>
              <a:defRPr/>
            </a:lvl1pPr>
            <a:lvl2pPr marL="914400" lvl="1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/>
            </a:lvl2pPr>
            <a:lvl3pPr marL="1371600" lvl="2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/>
            </a:lvl3pPr>
            <a:lvl4pPr marL="1828800" lvl="3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4pPr>
            <a:lvl5pPr marL="2286000" lvl="4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5pPr>
            <a:lvl6pPr marL="2743200" lvl="5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6pPr>
            <a:lvl7pPr marL="3200400" lvl="6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7pPr>
            <a:lvl8pPr marL="3657600" lvl="7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8pPr>
            <a:lvl9pPr marL="4114800" lvl="8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0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0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16200038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5640900" cy="26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lvl="1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lvl="2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lvl="3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lvl="4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lvl="5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lvl="6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lvl="7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lvl="8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lvl="1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6" r:id="rId4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mp"/><Relationship Id="rId2" Type="http://schemas.openxmlformats.org/officeDocument/2006/relationships/image" Target="../media/image6.tmp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mp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mp"/><Relationship Id="rId2" Type="http://schemas.openxmlformats.org/officeDocument/2006/relationships/image" Target="../media/image9.tmp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mp"/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mp"/><Relationship Id="rId2" Type="http://schemas.openxmlformats.org/officeDocument/2006/relationships/image" Target="../media/image13.tmp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mp"/><Relationship Id="rId2" Type="http://schemas.openxmlformats.org/officeDocument/2006/relationships/image" Target="../media/image15.tmp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mp"/><Relationship Id="rId2" Type="http://schemas.openxmlformats.org/officeDocument/2006/relationships/image" Target="../media/image17.tmp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mp"/><Relationship Id="rId2" Type="http://schemas.openxmlformats.org/officeDocument/2006/relationships/image" Target="../media/image19.tmp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mp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mp"/><Relationship Id="rId2" Type="http://schemas.openxmlformats.org/officeDocument/2006/relationships/image" Target="../media/image22.tmp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mp"/><Relationship Id="rId2" Type="http://schemas.openxmlformats.org/officeDocument/2006/relationships/image" Target="../media/image24.tmp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mp"/><Relationship Id="rId2" Type="http://schemas.openxmlformats.org/officeDocument/2006/relationships/image" Target="../media/image26.tmp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mp"/><Relationship Id="rId2" Type="http://schemas.openxmlformats.org/officeDocument/2006/relationships/image" Target="../media/image28.tmp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mp"/><Relationship Id="rId2" Type="http://schemas.openxmlformats.org/officeDocument/2006/relationships/image" Target="../media/image30.tmp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mp"/><Relationship Id="rId2" Type="http://schemas.openxmlformats.org/officeDocument/2006/relationships/image" Target="../media/image32.tmp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mp"/><Relationship Id="rId2" Type="http://schemas.openxmlformats.org/officeDocument/2006/relationships/image" Target="../media/image34.tmp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mp"/><Relationship Id="rId2" Type="http://schemas.openxmlformats.org/officeDocument/2006/relationships/image" Target="../media/image36.tmp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mp"/><Relationship Id="rId2" Type="http://schemas.openxmlformats.org/officeDocument/2006/relationships/image" Target="../media/image38.tmp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mp"/><Relationship Id="rId2" Type="http://schemas.openxmlformats.org/officeDocument/2006/relationships/image" Target="../media/image40.tmp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tmp"/><Relationship Id="rId2" Type="http://schemas.openxmlformats.org/officeDocument/2006/relationships/image" Target="../media/image42.tmp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tmp"/><Relationship Id="rId2" Type="http://schemas.openxmlformats.org/officeDocument/2006/relationships/image" Target="../media/image44.tmp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tmp"/><Relationship Id="rId2" Type="http://schemas.openxmlformats.org/officeDocument/2006/relationships/image" Target="../media/image46.tmp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tmp"/><Relationship Id="rId2" Type="http://schemas.openxmlformats.org/officeDocument/2006/relationships/image" Target="../media/image48.tmp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tmp"/><Relationship Id="rId2" Type="http://schemas.openxmlformats.org/officeDocument/2006/relationships/image" Target="../media/image50.tmp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tmp"/><Relationship Id="rId2" Type="http://schemas.openxmlformats.org/officeDocument/2006/relationships/image" Target="../media/image52.tmp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tmp"/><Relationship Id="rId2" Type="http://schemas.openxmlformats.org/officeDocument/2006/relationships/image" Target="../media/image54.tmp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tmp"/><Relationship Id="rId2" Type="http://schemas.openxmlformats.org/officeDocument/2006/relationships/image" Target="../media/image56.tmp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mp"/><Relationship Id="rId2" Type="http://schemas.openxmlformats.org/officeDocument/2006/relationships/image" Target="../media/image2.tmp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mp"/><Relationship Id="rId2" Type="http://schemas.openxmlformats.org/officeDocument/2006/relationships/image" Target="../media/image4.tmp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12"/>
          <p:cNvSpPr txBox="1">
            <a:spLocks noGrp="1"/>
          </p:cNvSpPr>
          <p:nvPr>
            <p:ph type="ctrTitle"/>
          </p:nvPr>
        </p:nvSpPr>
        <p:spPr>
          <a:xfrm>
            <a:off x="1076325" y="1863600"/>
            <a:ext cx="4962600" cy="141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/>
              <a:t>HTML and CSS</a:t>
            </a:r>
            <a:endParaRPr sz="4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896EED-8503-E07A-12FB-BC1C700CF8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5532" y="-17082"/>
            <a:ext cx="3818467" cy="508956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DD75819-9D48-CAAB-052D-D33156D97DF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p:sp>
        <p:nvSpPr>
          <p:cNvPr id="4" name="Google Shape;595;p17">
            <a:extLst>
              <a:ext uri="{FF2B5EF4-FFF2-40B4-BE49-F238E27FC236}">
                <a16:creationId xmlns:a16="http://schemas.microsoft.com/office/drawing/2014/main" id="{58B1E55A-D4BE-C9DE-D7B5-0DF4F5A0082A}"/>
              </a:ext>
            </a:extLst>
          </p:cNvPr>
          <p:cNvSpPr txBox="1">
            <a:spLocks/>
          </p:cNvSpPr>
          <p:nvPr/>
        </p:nvSpPr>
        <p:spPr>
          <a:xfrm>
            <a:off x="457200" y="1688300"/>
            <a:ext cx="6138333" cy="264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342900">
              <a:spcBef>
                <a:spcPts val="600"/>
              </a:spcBef>
              <a:buSzPts val="1800"/>
              <a:buFont typeface="Arial"/>
              <a:buChar char="▸"/>
            </a:pPr>
            <a:endParaRPr lang="en-US" sz="2000" dirty="0">
              <a:latin typeface="+mn-lt"/>
            </a:endParaRPr>
          </a:p>
          <a:p>
            <a:pPr marL="457200" indent="-342900">
              <a:spcBef>
                <a:spcPts val="600"/>
              </a:spcBef>
              <a:buSzPts val="1800"/>
              <a:buFont typeface="Arial"/>
              <a:buChar char="▸"/>
            </a:pPr>
            <a:endParaRPr lang="en-US" dirty="0"/>
          </a:p>
          <a:p>
            <a:pPr marL="457200" indent="-342900">
              <a:spcBef>
                <a:spcPts val="600"/>
              </a:spcBef>
              <a:buSzPts val="1800"/>
              <a:buFont typeface="Arial"/>
              <a:buChar char="▸"/>
            </a:pPr>
            <a:endParaRPr lang="en-US" dirty="0"/>
          </a:p>
          <a:p>
            <a:pPr marL="457200" indent="-342900">
              <a:spcBef>
                <a:spcPts val="600"/>
              </a:spcBef>
              <a:buSzPts val="1800"/>
              <a:buFont typeface="Arial"/>
              <a:buChar char="▸"/>
            </a:pPr>
            <a:endParaRPr lang="en-US" dirty="0"/>
          </a:p>
        </p:txBody>
      </p:sp>
      <p:sp>
        <p:nvSpPr>
          <p:cNvPr id="5" name="Google Shape;595;p17">
            <a:extLst>
              <a:ext uri="{FF2B5EF4-FFF2-40B4-BE49-F238E27FC236}">
                <a16:creationId xmlns:a16="http://schemas.microsoft.com/office/drawing/2014/main" id="{C786DB2A-FC93-8EF0-9FDC-0045D7113EC6}"/>
              </a:ext>
            </a:extLst>
          </p:cNvPr>
          <p:cNvSpPr txBox="1">
            <a:spLocks/>
          </p:cNvSpPr>
          <p:nvPr/>
        </p:nvSpPr>
        <p:spPr>
          <a:xfrm>
            <a:off x="349087" y="900900"/>
            <a:ext cx="8191826" cy="3010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>
              <a:spcBef>
                <a:spcPts val="600"/>
              </a:spcBef>
              <a:buSzPts val="1800"/>
            </a:pPr>
            <a:endParaRPr lang="en-US" dirty="0">
              <a:latin typeface="Barlow Light" panose="00000400000000000000" pitchFamily="2" charset="0"/>
            </a:endParaRPr>
          </a:p>
          <a:p>
            <a:pPr marL="400050" indent="-285750">
              <a:spcBef>
                <a:spcPts val="600"/>
              </a:spcBef>
              <a:buSzPts val="1800"/>
              <a:buFont typeface="Arial" panose="020B0604020202020204" pitchFamily="34" charset="0"/>
              <a:buChar char="•"/>
            </a:pPr>
            <a:r>
              <a:rPr lang="en-US" dirty="0">
                <a:latin typeface="Barlow Light" panose="00000400000000000000" pitchFamily="2" charset="0"/>
              </a:rPr>
              <a:t>display : flex</a:t>
            </a:r>
          </a:p>
          <a:p>
            <a:pPr marL="400050" indent="-285750">
              <a:spcBef>
                <a:spcPts val="600"/>
              </a:spcBef>
              <a:buSzPts val="1800"/>
              <a:buFont typeface="Arial" panose="020B0604020202020204" pitchFamily="34" charset="0"/>
              <a:buChar char="•"/>
            </a:pPr>
            <a:r>
              <a:rPr lang="en-US" dirty="0">
                <a:latin typeface="Barlow Light" panose="00000400000000000000" pitchFamily="2" charset="0"/>
              </a:rPr>
              <a:t>flex-direction</a:t>
            </a:r>
          </a:p>
          <a:p>
            <a:pPr marL="400050" indent="-285750">
              <a:spcBef>
                <a:spcPts val="600"/>
              </a:spcBef>
              <a:buSzPts val="1800"/>
              <a:buFont typeface="Arial" panose="020B0604020202020204" pitchFamily="34" charset="0"/>
              <a:buChar char="•"/>
            </a:pPr>
            <a:r>
              <a:rPr lang="en-US" dirty="0">
                <a:latin typeface="Barlow Light" panose="00000400000000000000" pitchFamily="2" charset="0"/>
              </a:rPr>
              <a:t>flex-wrap</a:t>
            </a:r>
          </a:p>
          <a:p>
            <a:pPr marL="400050" indent="-285750">
              <a:spcBef>
                <a:spcPts val="600"/>
              </a:spcBef>
              <a:buSzPts val="1800"/>
              <a:buFont typeface="Arial" panose="020B0604020202020204" pitchFamily="34" charset="0"/>
              <a:buChar char="•"/>
            </a:pPr>
            <a:r>
              <a:rPr lang="en-US" dirty="0">
                <a:latin typeface="Barlow Light" panose="00000400000000000000" pitchFamily="2" charset="0"/>
              </a:rPr>
              <a:t> justify-content</a:t>
            </a:r>
          </a:p>
          <a:p>
            <a:pPr marL="400050" indent="-285750">
              <a:spcBef>
                <a:spcPts val="600"/>
              </a:spcBef>
              <a:buSzPts val="1800"/>
              <a:buFont typeface="Arial" panose="020B0604020202020204" pitchFamily="34" charset="0"/>
              <a:buChar char="•"/>
            </a:pPr>
            <a:r>
              <a:rPr lang="en-US" dirty="0">
                <a:latin typeface="Barlow Light" panose="00000400000000000000" pitchFamily="2" charset="0"/>
              </a:rPr>
              <a:t>align-items</a:t>
            </a:r>
          </a:p>
          <a:p>
            <a:pPr marL="400050" indent="-285750">
              <a:spcBef>
                <a:spcPts val="600"/>
              </a:spcBef>
              <a:buSzPts val="1800"/>
              <a:buFont typeface="Arial" panose="020B0604020202020204" pitchFamily="34" charset="0"/>
              <a:buChar char="•"/>
            </a:pPr>
            <a:r>
              <a:rPr lang="en-US" dirty="0">
                <a:latin typeface="Barlow Light" panose="00000400000000000000" pitchFamily="2" charset="0"/>
              </a:rPr>
              <a:t>Align-content</a:t>
            </a:r>
          </a:p>
          <a:p>
            <a:pPr marL="114300">
              <a:spcBef>
                <a:spcPts val="600"/>
              </a:spcBef>
              <a:buSzPts val="1800"/>
            </a:pPr>
            <a:endParaRPr lang="en-US" dirty="0">
              <a:latin typeface="Barlow Light" panose="00000400000000000000" pitchFamily="2" charset="0"/>
            </a:endParaRPr>
          </a:p>
          <a:p>
            <a:pPr marL="114300">
              <a:spcBef>
                <a:spcPts val="600"/>
              </a:spcBef>
              <a:buSzPts val="1800"/>
            </a:pPr>
            <a:endParaRPr lang="en-US" dirty="0">
              <a:latin typeface="Barlow Light" panose="00000400000000000000" pitchFamily="2" charset="0"/>
            </a:endParaRPr>
          </a:p>
          <a:p>
            <a:pPr marL="457200" indent="-342900">
              <a:spcBef>
                <a:spcPts val="600"/>
              </a:spcBef>
              <a:buSzPts val="1800"/>
              <a:buFont typeface="Arial"/>
              <a:buChar char="▸"/>
            </a:pPr>
            <a:endParaRPr lang="en-US" dirty="0"/>
          </a:p>
          <a:p>
            <a:pPr marL="457200" indent="-342900">
              <a:spcBef>
                <a:spcPts val="600"/>
              </a:spcBef>
              <a:buSzPts val="1800"/>
              <a:buFont typeface="Arial"/>
              <a:buChar char="▸"/>
            </a:pP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3C01D37-65B0-305B-26C6-54566D646CE4}"/>
              </a:ext>
            </a:extLst>
          </p:cNvPr>
          <p:cNvSpPr txBox="1">
            <a:spLocks/>
          </p:cNvSpPr>
          <p:nvPr/>
        </p:nvSpPr>
        <p:spPr>
          <a:xfrm>
            <a:off x="603087" y="483300"/>
            <a:ext cx="5640900" cy="10827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 dirty="0">
                <a:solidFill>
                  <a:schemeClr val="accent2"/>
                </a:solidFill>
              </a:rPr>
              <a:t>Flexbox Module Layout</a:t>
            </a:r>
          </a:p>
        </p:txBody>
      </p:sp>
    </p:spTree>
    <p:extLst>
      <p:ext uri="{BB962C8B-B14F-4D97-AF65-F5344CB8AC3E}">
        <p14:creationId xmlns:p14="http://schemas.microsoft.com/office/powerpoint/2010/main" val="42418100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21302AE-CEB4-0F4E-C32D-E4C7995C8E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dirty="0">
                <a:solidFill>
                  <a:schemeClr val="accent2"/>
                </a:solidFill>
              </a:rPr>
              <a:t>Display : flex</a:t>
            </a:r>
            <a:br>
              <a:rPr lang="en-US" sz="3600" b="1" dirty="0">
                <a:solidFill>
                  <a:schemeClr val="accent2"/>
                </a:solidFill>
              </a:rPr>
            </a:br>
            <a:endParaRPr lang="en-US" sz="3600" b="1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A1E4D0B-E979-7F65-49BA-697F6B43E6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566000"/>
            <a:ext cx="6688667" cy="2640900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When  we use display : flex, child elements on parents elements are automatically arranged columns and row</a:t>
            </a:r>
          </a:p>
          <a:p>
            <a:r>
              <a:rPr lang="en-US" dirty="0"/>
              <a:t>Also auto width and height </a:t>
            </a:r>
          </a:p>
          <a:p>
            <a:r>
              <a:rPr lang="en-US" dirty="0"/>
              <a:t>Let’s demonstrate about it…..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DD75819-9D48-CAAB-052D-D33156D97DF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sp>
        <p:nvSpPr>
          <p:cNvPr id="4" name="Google Shape;595;p17">
            <a:extLst>
              <a:ext uri="{FF2B5EF4-FFF2-40B4-BE49-F238E27FC236}">
                <a16:creationId xmlns:a16="http://schemas.microsoft.com/office/drawing/2014/main" id="{58B1E55A-D4BE-C9DE-D7B5-0DF4F5A0082A}"/>
              </a:ext>
            </a:extLst>
          </p:cNvPr>
          <p:cNvSpPr txBox="1">
            <a:spLocks/>
          </p:cNvSpPr>
          <p:nvPr/>
        </p:nvSpPr>
        <p:spPr>
          <a:xfrm>
            <a:off x="457200" y="1688300"/>
            <a:ext cx="6138333" cy="264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342900">
              <a:spcBef>
                <a:spcPts val="600"/>
              </a:spcBef>
              <a:buSzPts val="1800"/>
              <a:buFont typeface="Arial"/>
              <a:buChar char="▸"/>
            </a:pPr>
            <a:endParaRPr lang="en-US" sz="2000" dirty="0">
              <a:latin typeface="+mn-lt"/>
            </a:endParaRPr>
          </a:p>
          <a:p>
            <a:pPr marL="457200" indent="-342900">
              <a:spcBef>
                <a:spcPts val="600"/>
              </a:spcBef>
              <a:buSzPts val="1800"/>
              <a:buFont typeface="Arial"/>
              <a:buChar char="▸"/>
            </a:pPr>
            <a:endParaRPr lang="en-US" dirty="0"/>
          </a:p>
          <a:p>
            <a:pPr marL="457200" indent="-342900">
              <a:spcBef>
                <a:spcPts val="600"/>
              </a:spcBef>
              <a:buSzPts val="1800"/>
              <a:buFont typeface="Arial"/>
              <a:buChar char="▸"/>
            </a:pPr>
            <a:endParaRPr lang="en-US" dirty="0"/>
          </a:p>
          <a:p>
            <a:pPr marL="457200" indent="-342900">
              <a:spcBef>
                <a:spcPts val="600"/>
              </a:spcBef>
              <a:buSzPts val="1800"/>
              <a:buFont typeface="Arial"/>
              <a:buChar char="▸"/>
            </a:pPr>
            <a:endParaRPr lang="en-US" dirty="0"/>
          </a:p>
        </p:txBody>
      </p:sp>
      <p:sp>
        <p:nvSpPr>
          <p:cNvPr id="5" name="Google Shape;595;p17">
            <a:extLst>
              <a:ext uri="{FF2B5EF4-FFF2-40B4-BE49-F238E27FC236}">
                <a16:creationId xmlns:a16="http://schemas.microsoft.com/office/drawing/2014/main" id="{C786DB2A-FC93-8EF0-9FDC-0045D7113EC6}"/>
              </a:ext>
            </a:extLst>
          </p:cNvPr>
          <p:cNvSpPr txBox="1">
            <a:spLocks/>
          </p:cNvSpPr>
          <p:nvPr/>
        </p:nvSpPr>
        <p:spPr>
          <a:xfrm>
            <a:off x="349087" y="900900"/>
            <a:ext cx="8191826" cy="3010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342900">
              <a:spcBef>
                <a:spcPts val="600"/>
              </a:spcBef>
              <a:buSzPts val="1800"/>
              <a:buFont typeface="Arial"/>
              <a:buChar char="▸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29687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EF371BD-2756-D980-E7DE-9AF209255CA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FD3A7B-0CDC-2369-621B-853C1BB803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62" y="521950"/>
            <a:ext cx="3389027" cy="332191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B7D45B7-7005-75E0-36B8-6D8BFC64DD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4169" y="870617"/>
            <a:ext cx="4626498" cy="2624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9310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21302AE-CEB4-0F4E-C32D-E4C7995C8E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dirty="0"/>
              <a:t>Flex direction</a:t>
            </a:r>
            <a:br>
              <a:rPr lang="en-US" sz="3600" b="1" dirty="0">
                <a:solidFill>
                  <a:schemeClr val="accent2"/>
                </a:solidFill>
              </a:rPr>
            </a:br>
            <a:endParaRPr lang="en-US" sz="3600" b="1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A1E4D0B-E979-7F65-49BA-697F6B43E6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566000"/>
            <a:ext cx="8478982" cy="2640900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It displays the direction of flex items in row or column</a:t>
            </a:r>
          </a:p>
          <a:p>
            <a:r>
              <a:rPr lang="en-US" dirty="0"/>
              <a:t>There have 4 properties – row, row-reverse, column and column-reverse. </a:t>
            </a:r>
          </a:p>
          <a:p>
            <a:r>
              <a:rPr lang="en-US" dirty="0"/>
              <a:t>Let’s demonstrate about it…..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DD75819-9D48-CAAB-052D-D33156D97DF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  <p:sp>
        <p:nvSpPr>
          <p:cNvPr id="4" name="Google Shape;595;p17">
            <a:extLst>
              <a:ext uri="{FF2B5EF4-FFF2-40B4-BE49-F238E27FC236}">
                <a16:creationId xmlns:a16="http://schemas.microsoft.com/office/drawing/2014/main" id="{58B1E55A-D4BE-C9DE-D7B5-0DF4F5A0082A}"/>
              </a:ext>
            </a:extLst>
          </p:cNvPr>
          <p:cNvSpPr txBox="1">
            <a:spLocks/>
          </p:cNvSpPr>
          <p:nvPr/>
        </p:nvSpPr>
        <p:spPr>
          <a:xfrm>
            <a:off x="457200" y="1688300"/>
            <a:ext cx="6138333" cy="264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342900">
              <a:spcBef>
                <a:spcPts val="600"/>
              </a:spcBef>
              <a:buSzPts val="1800"/>
              <a:buFont typeface="Arial"/>
              <a:buChar char="▸"/>
            </a:pPr>
            <a:endParaRPr lang="en-US" sz="2000" dirty="0">
              <a:latin typeface="+mn-lt"/>
            </a:endParaRPr>
          </a:p>
          <a:p>
            <a:pPr marL="457200" indent="-342900">
              <a:spcBef>
                <a:spcPts val="600"/>
              </a:spcBef>
              <a:buSzPts val="1800"/>
              <a:buFont typeface="Arial"/>
              <a:buChar char="▸"/>
            </a:pPr>
            <a:endParaRPr lang="en-US" dirty="0"/>
          </a:p>
          <a:p>
            <a:pPr marL="457200" indent="-342900">
              <a:spcBef>
                <a:spcPts val="600"/>
              </a:spcBef>
              <a:buSzPts val="1800"/>
              <a:buFont typeface="Arial"/>
              <a:buChar char="▸"/>
            </a:pPr>
            <a:endParaRPr lang="en-US" dirty="0"/>
          </a:p>
          <a:p>
            <a:pPr marL="457200" indent="-342900">
              <a:spcBef>
                <a:spcPts val="600"/>
              </a:spcBef>
              <a:buSzPts val="1800"/>
              <a:buFont typeface="Arial"/>
              <a:buChar char="▸"/>
            </a:pPr>
            <a:endParaRPr lang="en-US" dirty="0"/>
          </a:p>
        </p:txBody>
      </p:sp>
      <p:sp>
        <p:nvSpPr>
          <p:cNvPr id="5" name="Google Shape;595;p17">
            <a:extLst>
              <a:ext uri="{FF2B5EF4-FFF2-40B4-BE49-F238E27FC236}">
                <a16:creationId xmlns:a16="http://schemas.microsoft.com/office/drawing/2014/main" id="{C786DB2A-FC93-8EF0-9FDC-0045D7113EC6}"/>
              </a:ext>
            </a:extLst>
          </p:cNvPr>
          <p:cNvSpPr txBox="1">
            <a:spLocks/>
          </p:cNvSpPr>
          <p:nvPr/>
        </p:nvSpPr>
        <p:spPr>
          <a:xfrm>
            <a:off x="349087" y="900900"/>
            <a:ext cx="8191826" cy="3010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342900">
              <a:spcBef>
                <a:spcPts val="600"/>
              </a:spcBef>
              <a:buSzPts val="1800"/>
              <a:buFont typeface="Arial"/>
              <a:buChar char="▸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2192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3BD43DE-672E-701E-B6ED-59DBCDD3C92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  <p:sp>
        <p:nvSpPr>
          <p:cNvPr id="6" name="Google Shape;595;p17">
            <a:extLst>
              <a:ext uri="{FF2B5EF4-FFF2-40B4-BE49-F238E27FC236}">
                <a16:creationId xmlns:a16="http://schemas.microsoft.com/office/drawing/2014/main" id="{C01756F6-01DD-80F4-753B-12185F75AFCE}"/>
              </a:ext>
            </a:extLst>
          </p:cNvPr>
          <p:cNvSpPr txBox="1">
            <a:spLocks/>
          </p:cNvSpPr>
          <p:nvPr/>
        </p:nvSpPr>
        <p:spPr>
          <a:xfrm>
            <a:off x="577687" y="155834"/>
            <a:ext cx="8191826" cy="3010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>
              <a:spcBef>
                <a:spcPts val="600"/>
              </a:spcBef>
              <a:buSzPts val="1800"/>
            </a:pPr>
            <a:r>
              <a:rPr lang="en-US" sz="3200" b="1" dirty="0">
                <a:solidFill>
                  <a:schemeClr val="accent2"/>
                </a:solidFill>
                <a:latin typeface="Barlow Light" panose="00000400000000000000" pitchFamily="2" charset="0"/>
              </a:rPr>
              <a:t>Different cross axis and main axis depending on flex row and column</a:t>
            </a:r>
          </a:p>
          <a:p>
            <a:pPr marL="114300">
              <a:spcBef>
                <a:spcPts val="600"/>
              </a:spcBef>
              <a:buSzPts val="1800"/>
            </a:pPr>
            <a:endParaRPr lang="en-US" dirty="0">
              <a:latin typeface="Barlow Light" panose="00000400000000000000" pitchFamily="2" charset="0"/>
            </a:endParaRPr>
          </a:p>
          <a:p>
            <a:pPr marL="457200" indent="-342900">
              <a:spcBef>
                <a:spcPts val="600"/>
              </a:spcBef>
              <a:buSzPts val="1800"/>
              <a:buFont typeface="Arial"/>
              <a:buChar char="▸"/>
            </a:pPr>
            <a:endParaRPr lang="en-US" dirty="0"/>
          </a:p>
          <a:p>
            <a:pPr marL="457200" indent="-342900">
              <a:spcBef>
                <a:spcPts val="600"/>
              </a:spcBef>
              <a:buSzPts val="1800"/>
              <a:buFont typeface="Arial"/>
              <a:buChar char="▸"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16A069F-DE59-F6D1-4AE2-D3C26520E2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561" y="1403466"/>
            <a:ext cx="7106642" cy="3467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4904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3BD43DE-672E-701E-B6ED-59DBCDD3C92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BE18F0-B9EB-8A10-6351-5C4E90D896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687" y="1114617"/>
            <a:ext cx="2342628" cy="3522133"/>
          </a:xfrm>
          <a:prstGeom prst="rect">
            <a:avLst/>
          </a:prstGeom>
        </p:spPr>
      </p:pic>
      <p:sp>
        <p:nvSpPr>
          <p:cNvPr id="6" name="Google Shape;595;p17">
            <a:extLst>
              <a:ext uri="{FF2B5EF4-FFF2-40B4-BE49-F238E27FC236}">
                <a16:creationId xmlns:a16="http://schemas.microsoft.com/office/drawing/2014/main" id="{C01756F6-01DD-80F4-753B-12185F75AFCE}"/>
              </a:ext>
            </a:extLst>
          </p:cNvPr>
          <p:cNvSpPr txBox="1">
            <a:spLocks/>
          </p:cNvSpPr>
          <p:nvPr/>
        </p:nvSpPr>
        <p:spPr>
          <a:xfrm>
            <a:off x="577687" y="155834"/>
            <a:ext cx="8191826" cy="3010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>
              <a:spcBef>
                <a:spcPts val="600"/>
              </a:spcBef>
              <a:buSzPts val="1800"/>
            </a:pPr>
            <a:r>
              <a:rPr lang="en-US" sz="3200" b="1" dirty="0">
                <a:solidFill>
                  <a:schemeClr val="accent2"/>
                </a:solidFill>
                <a:latin typeface="Barlow Light" panose="00000400000000000000" pitchFamily="2" charset="0"/>
              </a:rPr>
              <a:t>Flex row</a:t>
            </a:r>
          </a:p>
          <a:p>
            <a:pPr marL="114300">
              <a:spcBef>
                <a:spcPts val="600"/>
              </a:spcBef>
              <a:buSzPts val="1800"/>
            </a:pPr>
            <a:endParaRPr lang="en-US" dirty="0">
              <a:latin typeface="Barlow Light" panose="00000400000000000000" pitchFamily="2" charset="0"/>
            </a:endParaRPr>
          </a:p>
          <a:p>
            <a:pPr marL="457200" indent="-342900">
              <a:spcBef>
                <a:spcPts val="600"/>
              </a:spcBef>
              <a:buSzPts val="1800"/>
              <a:buFont typeface="Arial"/>
              <a:buChar char="▸"/>
            </a:pPr>
            <a:endParaRPr lang="en-US" dirty="0"/>
          </a:p>
          <a:p>
            <a:pPr marL="457200" indent="-342900">
              <a:spcBef>
                <a:spcPts val="600"/>
              </a:spcBef>
              <a:buSzPts val="1800"/>
              <a:buFont typeface="Arial"/>
              <a:buChar char="▸"/>
            </a:pP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AFDDCA4-E564-410A-CA98-B53F5A8159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5232" y="1272556"/>
            <a:ext cx="4634435" cy="2629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1028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3BD43DE-672E-701E-B6ED-59DBCDD3C92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  <p:sp>
        <p:nvSpPr>
          <p:cNvPr id="6" name="Google Shape;595;p17">
            <a:extLst>
              <a:ext uri="{FF2B5EF4-FFF2-40B4-BE49-F238E27FC236}">
                <a16:creationId xmlns:a16="http://schemas.microsoft.com/office/drawing/2014/main" id="{C01756F6-01DD-80F4-753B-12185F75AFCE}"/>
              </a:ext>
            </a:extLst>
          </p:cNvPr>
          <p:cNvSpPr txBox="1">
            <a:spLocks/>
          </p:cNvSpPr>
          <p:nvPr/>
        </p:nvSpPr>
        <p:spPr>
          <a:xfrm>
            <a:off x="577687" y="155834"/>
            <a:ext cx="8191826" cy="3010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>
              <a:spcBef>
                <a:spcPts val="600"/>
              </a:spcBef>
              <a:buSzPts val="1800"/>
            </a:pPr>
            <a:r>
              <a:rPr lang="en-US" sz="3200" b="1" dirty="0">
                <a:solidFill>
                  <a:schemeClr val="accent2"/>
                </a:solidFill>
                <a:latin typeface="Barlow Light" panose="00000400000000000000" pitchFamily="2" charset="0"/>
              </a:rPr>
              <a:t>Flex row-reverse</a:t>
            </a:r>
          </a:p>
          <a:p>
            <a:pPr marL="114300">
              <a:spcBef>
                <a:spcPts val="600"/>
              </a:spcBef>
              <a:buSzPts val="1800"/>
            </a:pPr>
            <a:endParaRPr lang="en-US" dirty="0">
              <a:latin typeface="Barlow Light" panose="00000400000000000000" pitchFamily="2" charset="0"/>
            </a:endParaRPr>
          </a:p>
          <a:p>
            <a:pPr marL="457200" indent="-342900">
              <a:spcBef>
                <a:spcPts val="600"/>
              </a:spcBef>
              <a:buSzPts val="1800"/>
              <a:buFont typeface="Arial"/>
              <a:buChar char="▸"/>
            </a:pPr>
            <a:endParaRPr lang="en-US" dirty="0"/>
          </a:p>
          <a:p>
            <a:pPr marL="457200" indent="-342900">
              <a:spcBef>
                <a:spcPts val="600"/>
              </a:spcBef>
              <a:buSzPts val="1800"/>
              <a:buFont typeface="Arial"/>
              <a:buChar char="▸"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A3DC96-851E-6D69-6A40-F50326AB5F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869" y="1012887"/>
            <a:ext cx="3724795" cy="385816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F2B1C1E-4A65-7E7C-5844-5E34E3271D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3198" y="1012887"/>
            <a:ext cx="4211933" cy="2389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8057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3BD43DE-672E-701E-B6ED-59DBCDD3C92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  <p:sp>
        <p:nvSpPr>
          <p:cNvPr id="6" name="Google Shape;595;p17">
            <a:extLst>
              <a:ext uri="{FF2B5EF4-FFF2-40B4-BE49-F238E27FC236}">
                <a16:creationId xmlns:a16="http://schemas.microsoft.com/office/drawing/2014/main" id="{C01756F6-01DD-80F4-753B-12185F75AFCE}"/>
              </a:ext>
            </a:extLst>
          </p:cNvPr>
          <p:cNvSpPr txBox="1">
            <a:spLocks/>
          </p:cNvSpPr>
          <p:nvPr/>
        </p:nvSpPr>
        <p:spPr>
          <a:xfrm>
            <a:off x="577687" y="155834"/>
            <a:ext cx="8191826" cy="3010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>
              <a:spcBef>
                <a:spcPts val="600"/>
              </a:spcBef>
              <a:buSzPts val="1800"/>
            </a:pPr>
            <a:r>
              <a:rPr lang="en-US" sz="3200" b="1" dirty="0">
                <a:solidFill>
                  <a:schemeClr val="accent2"/>
                </a:solidFill>
                <a:latin typeface="Barlow Light" panose="00000400000000000000" pitchFamily="2" charset="0"/>
              </a:rPr>
              <a:t>Flex column</a:t>
            </a:r>
          </a:p>
          <a:p>
            <a:pPr marL="114300">
              <a:spcBef>
                <a:spcPts val="600"/>
              </a:spcBef>
              <a:buSzPts val="1800"/>
            </a:pPr>
            <a:endParaRPr lang="en-US" dirty="0">
              <a:latin typeface="Barlow Light" panose="00000400000000000000" pitchFamily="2" charset="0"/>
            </a:endParaRPr>
          </a:p>
          <a:p>
            <a:pPr marL="457200" indent="-342900">
              <a:spcBef>
                <a:spcPts val="600"/>
              </a:spcBef>
              <a:buSzPts val="1800"/>
              <a:buFont typeface="Arial"/>
              <a:buChar char="▸"/>
            </a:pPr>
            <a:endParaRPr lang="en-US" dirty="0"/>
          </a:p>
          <a:p>
            <a:pPr marL="457200" indent="-342900">
              <a:spcBef>
                <a:spcPts val="600"/>
              </a:spcBef>
              <a:buSzPts val="1800"/>
              <a:buFont typeface="Arial"/>
              <a:buChar char="▸"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5A0528-DEF4-CFE6-9CD6-D7B9773829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954" y="912908"/>
            <a:ext cx="3491398" cy="381149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8677A36-CAE9-0B7B-283B-0136F7B5B7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7396" y="1213586"/>
            <a:ext cx="4738384" cy="2688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4928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3BD43DE-672E-701E-B6ED-59DBCDD3C92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  <p:sp>
        <p:nvSpPr>
          <p:cNvPr id="6" name="Google Shape;595;p17">
            <a:extLst>
              <a:ext uri="{FF2B5EF4-FFF2-40B4-BE49-F238E27FC236}">
                <a16:creationId xmlns:a16="http://schemas.microsoft.com/office/drawing/2014/main" id="{C01756F6-01DD-80F4-753B-12185F75AFCE}"/>
              </a:ext>
            </a:extLst>
          </p:cNvPr>
          <p:cNvSpPr txBox="1">
            <a:spLocks/>
          </p:cNvSpPr>
          <p:nvPr/>
        </p:nvSpPr>
        <p:spPr>
          <a:xfrm>
            <a:off x="577687" y="155834"/>
            <a:ext cx="8191826" cy="3010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>
              <a:spcBef>
                <a:spcPts val="600"/>
              </a:spcBef>
              <a:buSzPts val="1800"/>
            </a:pPr>
            <a:r>
              <a:rPr lang="en-US" sz="3200" b="1" dirty="0">
                <a:solidFill>
                  <a:schemeClr val="accent2"/>
                </a:solidFill>
                <a:latin typeface="Barlow Light" panose="00000400000000000000" pitchFamily="2" charset="0"/>
              </a:rPr>
              <a:t>Flex column-reverse</a:t>
            </a:r>
          </a:p>
          <a:p>
            <a:pPr marL="114300">
              <a:spcBef>
                <a:spcPts val="600"/>
              </a:spcBef>
              <a:buSzPts val="1800"/>
            </a:pPr>
            <a:endParaRPr lang="en-US" dirty="0">
              <a:latin typeface="Barlow Light" panose="00000400000000000000" pitchFamily="2" charset="0"/>
            </a:endParaRPr>
          </a:p>
          <a:p>
            <a:pPr marL="457200" indent="-342900">
              <a:spcBef>
                <a:spcPts val="600"/>
              </a:spcBef>
              <a:buSzPts val="1800"/>
              <a:buFont typeface="Arial"/>
              <a:buChar char="▸"/>
            </a:pPr>
            <a:endParaRPr lang="en-US" dirty="0"/>
          </a:p>
          <a:p>
            <a:pPr marL="457200" indent="-342900">
              <a:spcBef>
                <a:spcPts val="600"/>
              </a:spcBef>
              <a:buSzPts val="1800"/>
              <a:buFont typeface="Arial"/>
              <a:buChar char="▸"/>
            </a:pP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6DBDEF3-3176-B59D-C1AF-1ED3A741C1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206" y="1021693"/>
            <a:ext cx="3175388" cy="361505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E3DCFE4-1163-3219-EC04-96A49073AC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7648" y="1021693"/>
            <a:ext cx="4651377" cy="2638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0251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21302AE-CEB4-0F4E-C32D-E4C7995C8E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dirty="0"/>
              <a:t>Flex-wrap</a:t>
            </a:r>
            <a:br>
              <a:rPr lang="en-US" sz="3600" b="1" dirty="0">
                <a:solidFill>
                  <a:schemeClr val="accent2"/>
                </a:solidFill>
              </a:rPr>
            </a:br>
            <a:endParaRPr lang="en-US" sz="3600" b="1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A1E4D0B-E979-7F65-49BA-697F6B43E6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566000"/>
            <a:ext cx="8083713" cy="2640900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It make all flex items try to fit into one line and can also changes</a:t>
            </a:r>
          </a:p>
          <a:p>
            <a:r>
              <a:rPr lang="en-US" dirty="0"/>
              <a:t>There are three type of properties – </a:t>
            </a:r>
            <a:r>
              <a:rPr lang="en-US" dirty="0" err="1"/>
              <a:t>nowrap</a:t>
            </a:r>
            <a:r>
              <a:rPr lang="en-US" dirty="0"/>
              <a:t>, wrap and wrap-reverse</a:t>
            </a:r>
          </a:p>
          <a:p>
            <a:r>
              <a:rPr lang="en-US" dirty="0"/>
              <a:t>Let’s demonstrate it…..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DD75819-9D48-CAAB-052D-D33156D97DF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  <p:sp>
        <p:nvSpPr>
          <p:cNvPr id="4" name="Google Shape;595;p17">
            <a:extLst>
              <a:ext uri="{FF2B5EF4-FFF2-40B4-BE49-F238E27FC236}">
                <a16:creationId xmlns:a16="http://schemas.microsoft.com/office/drawing/2014/main" id="{58B1E55A-D4BE-C9DE-D7B5-0DF4F5A0082A}"/>
              </a:ext>
            </a:extLst>
          </p:cNvPr>
          <p:cNvSpPr txBox="1">
            <a:spLocks/>
          </p:cNvSpPr>
          <p:nvPr/>
        </p:nvSpPr>
        <p:spPr>
          <a:xfrm>
            <a:off x="457200" y="1688300"/>
            <a:ext cx="6138333" cy="264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342900">
              <a:spcBef>
                <a:spcPts val="600"/>
              </a:spcBef>
              <a:buSzPts val="1800"/>
              <a:buFont typeface="Arial"/>
              <a:buChar char="▸"/>
            </a:pPr>
            <a:endParaRPr lang="en-US" sz="2000" dirty="0">
              <a:latin typeface="+mn-lt"/>
            </a:endParaRPr>
          </a:p>
          <a:p>
            <a:pPr marL="457200" indent="-342900">
              <a:spcBef>
                <a:spcPts val="600"/>
              </a:spcBef>
              <a:buSzPts val="1800"/>
              <a:buFont typeface="Arial"/>
              <a:buChar char="▸"/>
            </a:pPr>
            <a:endParaRPr lang="en-US" dirty="0"/>
          </a:p>
          <a:p>
            <a:pPr marL="457200" indent="-342900">
              <a:spcBef>
                <a:spcPts val="600"/>
              </a:spcBef>
              <a:buSzPts val="1800"/>
              <a:buFont typeface="Arial"/>
              <a:buChar char="▸"/>
            </a:pPr>
            <a:endParaRPr lang="en-US" dirty="0"/>
          </a:p>
          <a:p>
            <a:pPr marL="457200" indent="-342900">
              <a:spcBef>
                <a:spcPts val="600"/>
              </a:spcBef>
              <a:buSzPts val="1800"/>
              <a:buFont typeface="Arial"/>
              <a:buChar char="▸"/>
            </a:pPr>
            <a:endParaRPr lang="en-US" dirty="0"/>
          </a:p>
        </p:txBody>
      </p:sp>
      <p:sp>
        <p:nvSpPr>
          <p:cNvPr id="5" name="Google Shape;595;p17">
            <a:extLst>
              <a:ext uri="{FF2B5EF4-FFF2-40B4-BE49-F238E27FC236}">
                <a16:creationId xmlns:a16="http://schemas.microsoft.com/office/drawing/2014/main" id="{C786DB2A-FC93-8EF0-9FDC-0045D7113EC6}"/>
              </a:ext>
            </a:extLst>
          </p:cNvPr>
          <p:cNvSpPr txBox="1">
            <a:spLocks/>
          </p:cNvSpPr>
          <p:nvPr/>
        </p:nvSpPr>
        <p:spPr>
          <a:xfrm>
            <a:off x="349087" y="900900"/>
            <a:ext cx="8191826" cy="3010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342900">
              <a:spcBef>
                <a:spcPts val="600"/>
              </a:spcBef>
              <a:buSzPts val="1800"/>
              <a:buFont typeface="Arial"/>
              <a:buChar char="▸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32731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14"/>
          <p:cNvSpPr txBox="1">
            <a:spLocks noGrp="1"/>
          </p:cNvSpPr>
          <p:nvPr>
            <p:ph type="ctrTitle" idx="4294967295"/>
          </p:nvPr>
        </p:nvSpPr>
        <p:spPr>
          <a:xfrm>
            <a:off x="685800" y="609771"/>
            <a:ext cx="4343700" cy="83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/>
              <a:t>HELLO!</a:t>
            </a:r>
            <a:endParaRPr sz="7200" dirty="0"/>
          </a:p>
        </p:txBody>
      </p:sp>
      <p:sp>
        <p:nvSpPr>
          <p:cNvPr id="380" name="Google Shape;380;p14"/>
          <p:cNvSpPr txBox="1">
            <a:spLocks noGrp="1"/>
          </p:cNvSpPr>
          <p:nvPr>
            <p:ph type="subTitle" idx="4294967295"/>
          </p:nvPr>
        </p:nvSpPr>
        <p:spPr>
          <a:xfrm>
            <a:off x="685800" y="2021059"/>
            <a:ext cx="4343700" cy="192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 b="1" dirty="0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Ye Yint Oo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600" dirty="0" err="1">
                <a:solidFill>
                  <a:schemeClr val="bg2"/>
                </a:solidFill>
                <a:latin typeface="Barlow"/>
                <a:ea typeface="Barlow"/>
                <a:cs typeface="Barlow"/>
                <a:sym typeface="Barlow"/>
              </a:rPr>
              <a:t>B.Sc</a:t>
            </a:r>
            <a:r>
              <a:rPr lang="en-US" sz="1600" dirty="0">
                <a:solidFill>
                  <a:schemeClr val="bg2"/>
                </a:solidFill>
                <a:latin typeface="Barlow"/>
                <a:ea typeface="Barlow"/>
                <a:cs typeface="Barlow"/>
                <a:sym typeface="Barlow"/>
              </a:rPr>
              <a:t>(Hons) Business IT, University of Greenwich</a:t>
            </a:r>
            <a:endParaRPr sz="1600" dirty="0">
              <a:solidFill>
                <a:schemeClr val="bg2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600" b="1" dirty="0"/>
          </a:p>
        </p:txBody>
      </p:sp>
      <p:sp>
        <p:nvSpPr>
          <p:cNvPr id="381" name="Google Shape;381;p14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3BD43DE-672E-701E-B6ED-59DBCDD3C92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  <p:sp>
        <p:nvSpPr>
          <p:cNvPr id="6" name="Google Shape;595;p17">
            <a:extLst>
              <a:ext uri="{FF2B5EF4-FFF2-40B4-BE49-F238E27FC236}">
                <a16:creationId xmlns:a16="http://schemas.microsoft.com/office/drawing/2014/main" id="{C01756F6-01DD-80F4-753B-12185F75AFCE}"/>
              </a:ext>
            </a:extLst>
          </p:cNvPr>
          <p:cNvSpPr txBox="1">
            <a:spLocks/>
          </p:cNvSpPr>
          <p:nvPr/>
        </p:nvSpPr>
        <p:spPr>
          <a:xfrm>
            <a:off x="577687" y="155834"/>
            <a:ext cx="8191826" cy="3010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>
              <a:spcBef>
                <a:spcPts val="600"/>
              </a:spcBef>
              <a:buSzPts val="1800"/>
            </a:pPr>
            <a:r>
              <a:rPr lang="en-US" sz="2800" b="1" dirty="0" err="1">
                <a:solidFill>
                  <a:schemeClr val="accent2"/>
                </a:solidFill>
                <a:latin typeface="Barlow Light" panose="00000400000000000000" pitchFamily="2" charset="0"/>
              </a:rPr>
              <a:t>nowrap</a:t>
            </a:r>
            <a:r>
              <a:rPr lang="en-US" sz="2800" b="1" dirty="0">
                <a:solidFill>
                  <a:schemeClr val="accent2"/>
                </a:solidFill>
                <a:latin typeface="Barlow Light" panose="00000400000000000000" pitchFamily="2" charset="0"/>
              </a:rPr>
              <a:t> – make all flex-item fit into one line</a:t>
            </a:r>
          </a:p>
          <a:p>
            <a:pPr marL="114300">
              <a:spcBef>
                <a:spcPts val="600"/>
              </a:spcBef>
              <a:buSzPts val="1800"/>
            </a:pPr>
            <a:endParaRPr lang="en-US" dirty="0">
              <a:latin typeface="Barlow Light" panose="00000400000000000000" pitchFamily="2" charset="0"/>
            </a:endParaRPr>
          </a:p>
          <a:p>
            <a:pPr marL="457200" indent="-342900">
              <a:spcBef>
                <a:spcPts val="600"/>
              </a:spcBef>
              <a:buSzPts val="1800"/>
              <a:buFont typeface="Arial"/>
              <a:buChar char="▸"/>
            </a:pPr>
            <a:endParaRPr lang="en-US" dirty="0"/>
          </a:p>
          <a:p>
            <a:pPr marL="457200" indent="-342900">
              <a:spcBef>
                <a:spcPts val="600"/>
              </a:spcBef>
              <a:buSzPts val="1800"/>
              <a:buFont typeface="Arial"/>
              <a:buChar char="▸"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EBCEE9-EACC-9C9F-87D6-84D2B010C1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487" y="897136"/>
            <a:ext cx="3232313" cy="40110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2F41821-EFD9-8455-D20C-3AA50FC792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9462" y="1261460"/>
            <a:ext cx="4619440" cy="2620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6183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3BD43DE-672E-701E-B6ED-59DBCDD3C92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21</a:t>
            </a:fld>
            <a:endParaRPr lang="en"/>
          </a:p>
        </p:txBody>
      </p:sp>
      <p:sp>
        <p:nvSpPr>
          <p:cNvPr id="6" name="Google Shape;595;p17">
            <a:extLst>
              <a:ext uri="{FF2B5EF4-FFF2-40B4-BE49-F238E27FC236}">
                <a16:creationId xmlns:a16="http://schemas.microsoft.com/office/drawing/2014/main" id="{C01756F6-01DD-80F4-753B-12185F75AFCE}"/>
              </a:ext>
            </a:extLst>
          </p:cNvPr>
          <p:cNvSpPr txBox="1">
            <a:spLocks/>
          </p:cNvSpPr>
          <p:nvPr/>
        </p:nvSpPr>
        <p:spPr>
          <a:xfrm>
            <a:off x="135236" y="126337"/>
            <a:ext cx="9008764" cy="1033869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>
              <a:spcBef>
                <a:spcPts val="600"/>
              </a:spcBef>
              <a:buSzPts val="1800"/>
            </a:pPr>
            <a:r>
              <a:rPr lang="en-US" sz="2800" b="1" dirty="0">
                <a:solidFill>
                  <a:schemeClr val="accent2"/>
                </a:solidFill>
                <a:latin typeface="Barlow Light" panose="00000400000000000000" pitchFamily="2" charset="0"/>
              </a:rPr>
              <a:t>wrap – make all flex item into flexible state from top to 	    bottom</a:t>
            </a:r>
          </a:p>
          <a:p>
            <a:pPr marL="114300">
              <a:spcBef>
                <a:spcPts val="600"/>
              </a:spcBef>
              <a:buSzPts val="1800"/>
            </a:pPr>
            <a:endParaRPr lang="en-US" dirty="0">
              <a:latin typeface="Barlow Light" panose="00000400000000000000" pitchFamily="2" charset="0"/>
            </a:endParaRPr>
          </a:p>
          <a:p>
            <a:pPr marL="457200" indent="-342900">
              <a:spcBef>
                <a:spcPts val="600"/>
              </a:spcBef>
              <a:buSzPts val="1800"/>
              <a:buFont typeface="Arial"/>
              <a:buChar char="▸"/>
            </a:pPr>
            <a:endParaRPr lang="en-US" dirty="0"/>
          </a:p>
          <a:p>
            <a:pPr marL="457200" indent="-342900">
              <a:spcBef>
                <a:spcPts val="600"/>
              </a:spcBef>
              <a:buSzPts val="1800"/>
              <a:buFont typeface="Arial"/>
              <a:buChar char="▸"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966112-20F4-9B22-7925-2BCB59F30B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236" y="1490438"/>
            <a:ext cx="3699345" cy="314631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FFA3D9C-5585-4B1C-B20E-BA083BD9D1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490438"/>
            <a:ext cx="3903135" cy="3419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9486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DD75819-9D48-CAAB-052D-D33156D97DF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22</a:t>
            </a:fld>
            <a:endParaRPr lang="en"/>
          </a:p>
        </p:txBody>
      </p:sp>
      <p:sp>
        <p:nvSpPr>
          <p:cNvPr id="4" name="Google Shape;595;p17">
            <a:extLst>
              <a:ext uri="{FF2B5EF4-FFF2-40B4-BE49-F238E27FC236}">
                <a16:creationId xmlns:a16="http://schemas.microsoft.com/office/drawing/2014/main" id="{58B1E55A-D4BE-C9DE-D7B5-0DF4F5A0082A}"/>
              </a:ext>
            </a:extLst>
          </p:cNvPr>
          <p:cNvSpPr txBox="1">
            <a:spLocks/>
          </p:cNvSpPr>
          <p:nvPr/>
        </p:nvSpPr>
        <p:spPr>
          <a:xfrm>
            <a:off x="457200" y="1688300"/>
            <a:ext cx="6138333" cy="264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342900">
              <a:spcBef>
                <a:spcPts val="600"/>
              </a:spcBef>
              <a:buSzPts val="1800"/>
              <a:buFont typeface="Arial"/>
              <a:buChar char="▸"/>
            </a:pPr>
            <a:endParaRPr lang="en-US" sz="2000" dirty="0">
              <a:latin typeface="+mn-lt"/>
            </a:endParaRPr>
          </a:p>
          <a:p>
            <a:pPr marL="457200" indent="-342900">
              <a:spcBef>
                <a:spcPts val="600"/>
              </a:spcBef>
              <a:buSzPts val="1800"/>
              <a:buFont typeface="Arial"/>
              <a:buChar char="▸"/>
            </a:pPr>
            <a:endParaRPr lang="en-US" dirty="0"/>
          </a:p>
          <a:p>
            <a:pPr marL="457200" indent="-342900">
              <a:spcBef>
                <a:spcPts val="600"/>
              </a:spcBef>
              <a:buSzPts val="1800"/>
              <a:buFont typeface="Arial"/>
              <a:buChar char="▸"/>
            </a:pPr>
            <a:endParaRPr lang="en-US" dirty="0"/>
          </a:p>
          <a:p>
            <a:pPr marL="457200" indent="-342900">
              <a:spcBef>
                <a:spcPts val="600"/>
              </a:spcBef>
              <a:buSzPts val="1800"/>
              <a:buFont typeface="Arial"/>
              <a:buChar char="▸"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A97162F-B2E0-8FD4-0B29-CE3CA800D6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01590"/>
            <a:ext cx="7521677" cy="2488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5075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3BD43DE-672E-701E-B6ED-59DBCDD3C92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23</a:t>
            </a:fld>
            <a:endParaRPr lang="en"/>
          </a:p>
        </p:txBody>
      </p:sp>
      <p:sp>
        <p:nvSpPr>
          <p:cNvPr id="6" name="Google Shape;595;p17">
            <a:extLst>
              <a:ext uri="{FF2B5EF4-FFF2-40B4-BE49-F238E27FC236}">
                <a16:creationId xmlns:a16="http://schemas.microsoft.com/office/drawing/2014/main" id="{C01756F6-01DD-80F4-753B-12185F75AFCE}"/>
              </a:ext>
            </a:extLst>
          </p:cNvPr>
          <p:cNvSpPr txBox="1">
            <a:spLocks/>
          </p:cNvSpPr>
          <p:nvPr/>
        </p:nvSpPr>
        <p:spPr>
          <a:xfrm>
            <a:off x="135236" y="126337"/>
            <a:ext cx="9008764" cy="1033869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>
              <a:spcBef>
                <a:spcPts val="600"/>
              </a:spcBef>
              <a:buSzPts val="1800"/>
            </a:pPr>
            <a:r>
              <a:rPr lang="en-US" sz="2800" b="1" dirty="0">
                <a:solidFill>
                  <a:schemeClr val="accent2"/>
                </a:solidFill>
                <a:latin typeface="Barlow Light" panose="00000400000000000000" pitchFamily="2" charset="0"/>
              </a:rPr>
              <a:t>wrap-reverse  – make all flex item into flexible state from 		          bottom to top</a:t>
            </a:r>
          </a:p>
          <a:p>
            <a:pPr marL="114300">
              <a:spcBef>
                <a:spcPts val="600"/>
              </a:spcBef>
              <a:buSzPts val="1800"/>
            </a:pPr>
            <a:endParaRPr lang="en-US" dirty="0">
              <a:latin typeface="Barlow Light" panose="00000400000000000000" pitchFamily="2" charset="0"/>
            </a:endParaRPr>
          </a:p>
          <a:p>
            <a:pPr marL="457200" indent="-342900">
              <a:spcBef>
                <a:spcPts val="600"/>
              </a:spcBef>
              <a:buSzPts val="1800"/>
              <a:buFont typeface="Arial"/>
              <a:buChar char="▸"/>
            </a:pPr>
            <a:endParaRPr lang="en-US" dirty="0"/>
          </a:p>
          <a:p>
            <a:pPr marL="457200" indent="-342900">
              <a:spcBef>
                <a:spcPts val="600"/>
              </a:spcBef>
              <a:buSzPts val="1800"/>
              <a:buFont typeface="Arial"/>
              <a:buChar char="▸"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7A38BC-FF3F-254E-2028-9890DB6C02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284" y="1209081"/>
            <a:ext cx="3372321" cy="389626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E44C9EE-B98D-37AB-2D83-D219EF7520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209081"/>
            <a:ext cx="3618821" cy="3169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3697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21302AE-CEB4-0F4E-C32D-E4C7995C8E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dirty="0">
                <a:solidFill>
                  <a:schemeClr val="accent2"/>
                </a:solidFill>
              </a:rPr>
              <a:t>Justify</a:t>
            </a:r>
            <a:r>
              <a:rPr lang="en-US" sz="3600" b="1" dirty="0"/>
              <a:t>-content</a:t>
            </a:r>
            <a:br>
              <a:rPr lang="en-US" sz="3600" b="1" dirty="0">
                <a:solidFill>
                  <a:schemeClr val="accent2"/>
                </a:solidFill>
              </a:rPr>
            </a:br>
            <a:endParaRPr lang="en-US" sz="3600" b="1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A1E4D0B-E979-7F65-49BA-697F6B43E6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566000"/>
            <a:ext cx="8083713" cy="2640900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It controls the position of flex items by adjusting the space from left or right.</a:t>
            </a:r>
          </a:p>
          <a:p>
            <a:r>
              <a:rPr lang="en-US" dirty="0"/>
              <a:t>There are three type of properties – flex-start, flex-end, center, space-between, space-around and space evenly.</a:t>
            </a:r>
          </a:p>
          <a:p>
            <a:r>
              <a:rPr lang="en-US" dirty="0"/>
              <a:t>Let’s demonstrate it…..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DD75819-9D48-CAAB-052D-D33156D97DF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24</a:t>
            </a:fld>
            <a:endParaRPr lang="en"/>
          </a:p>
        </p:txBody>
      </p:sp>
      <p:sp>
        <p:nvSpPr>
          <p:cNvPr id="4" name="Google Shape;595;p17">
            <a:extLst>
              <a:ext uri="{FF2B5EF4-FFF2-40B4-BE49-F238E27FC236}">
                <a16:creationId xmlns:a16="http://schemas.microsoft.com/office/drawing/2014/main" id="{58B1E55A-D4BE-C9DE-D7B5-0DF4F5A0082A}"/>
              </a:ext>
            </a:extLst>
          </p:cNvPr>
          <p:cNvSpPr txBox="1">
            <a:spLocks/>
          </p:cNvSpPr>
          <p:nvPr/>
        </p:nvSpPr>
        <p:spPr>
          <a:xfrm>
            <a:off x="457200" y="1688300"/>
            <a:ext cx="6138333" cy="264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342900">
              <a:spcBef>
                <a:spcPts val="600"/>
              </a:spcBef>
              <a:buSzPts val="1800"/>
              <a:buFont typeface="Arial"/>
              <a:buChar char="▸"/>
            </a:pPr>
            <a:endParaRPr lang="en-US" sz="2000" dirty="0">
              <a:latin typeface="+mn-lt"/>
            </a:endParaRPr>
          </a:p>
          <a:p>
            <a:pPr marL="457200" indent="-342900">
              <a:spcBef>
                <a:spcPts val="600"/>
              </a:spcBef>
              <a:buSzPts val="1800"/>
              <a:buFont typeface="Arial"/>
              <a:buChar char="▸"/>
            </a:pPr>
            <a:endParaRPr lang="en-US" dirty="0"/>
          </a:p>
          <a:p>
            <a:pPr marL="457200" indent="-342900">
              <a:spcBef>
                <a:spcPts val="600"/>
              </a:spcBef>
              <a:buSzPts val="1800"/>
              <a:buFont typeface="Arial"/>
              <a:buChar char="▸"/>
            </a:pPr>
            <a:endParaRPr lang="en-US" dirty="0"/>
          </a:p>
          <a:p>
            <a:pPr marL="457200" indent="-342900">
              <a:spcBef>
                <a:spcPts val="600"/>
              </a:spcBef>
              <a:buSzPts val="1800"/>
              <a:buFont typeface="Arial"/>
              <a:buChar char="▸"/>
            </a:pPr>
            <a:endParaRPr lang="en-US" dirty="0"/>
          </a:p>
        </p:txBody>
      </p:sp>
      <p:sp>
        <p:nvSpPr>
          <p:cNvPr id="5" name="Google Shape;595;p17">
            <a:extLst>
              <a:ext uri="{FF2B5EF4-FFF2-40B4-BE49-F238E27FC236}">
                <a16:creationId xmlns:a16="http://schemas.microsoft.com/office/drawing/2014/main" id="{C786DB2A-FC93-8EF0-9FDC-0045D7113EC6}"/>
              </a:ext>
            </a:extLst>
          </p:cNvPr>
          <p:cNvSpPr txBox="1">
            <a:spLocks/>
          </p:cNvSpPr>
          <p:nvPr/>
        </p:nvSpPr>
        <p:spPr>
          <a:xfrm>
            <a:off x="349087" y="900900"/>
            <a:ext cx="8191826" cy="3010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342900">
              <a:spcBef>
                <a:spcPts val="600"/>
              </a:spcBef>
              <a:buSzPts val="1800"/>
              <a:buFont typeface="Arial"/>
              <a:buChar char="▸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70311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3BD43DE-672E-701E-B6ED-59DBCDD3C92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25</a:t>
            </a:fld>
            <a:endParaRPr lang="en"/>
          </a:p>
        </p:txBody>
      </p:sp>
      <p:sp>
        <p:nvSpPr>
          <p:cNvPr id="6" name="Google Shape;595;p17">
            <a:extLst>
              <a:ext uri="{FF2B5EF4-FFF2-40B4-BE49-F238E27FC236}">
                <a16:creationId xmlns:a16="http://schemas.microsoft.com/office/drawing/2014/main" id="{C01756F6-01DD-80F4-753B-12185F75AFCE}"/>
              </a:ext>
            </a:extLst>
          </p:cNvPr>
          <p:cNvSpPr txBox="1">
            <a:spLocks/>
          </p:cNvSpPr>
          <p:nvPr/>
        </p:nvSpPr>
        <p:spPr>
          <a:xfrm>
            <a:off x="577687" y="155834"/>
            <a:ext cx="8191826" cy="3010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>
              <a:spcBef>
                <a:spcPts val="600"/>
              </a:spcBef>
              <a:buSzPts val="1800"/>
            </a:pPr>
            <a:r>
              <a:rPr lang="en-US" sz="2800" b="1" dirty="0">
                <a:solidFill>
                  <a:schemeClr val="accent2"/>
                </a:solidFill>
                <a:latin typeface="Barlow Light" panose="00000400000000000000" pitchFamily="2" charset="0"/>
              </a:rPr>
              <a:t>Flex-start – make all flex-item fit from start of the flex direction</a:t>
            </a:r>
          </a:p>
          <a:p>
            <a:pPr marL="114300">
              <a:spcBef>
                <a:spcPts val="600"/>
              </a:spcBef>
              <a:buSzPts val="1800"/>
            </a:pPr>
            <a:endParaRPr lang="en-US" dirty="0">
              <a:latin typeface="Barlow Light" panose="00000400000000000000" pitchFamily="2" charset="0"/>
            </a:endParaRPr>
          </a:p>
          <a:p>
            <a:pPr marL="457200" indent="-342900">
              <a:spcBef>
                <a:spcPts val="600"/>
              </a:spcBef>
              <a:buSzPts val="1800"/>
              <a:buFont typeface="Arial"/>
              <a:buChar char="▸"/>
            </a:pPr>
            <a:endParaRPr lang="en-US" dirty="0"/>
          </a:p>
          <a:p>
            <a:pPr marL="457200" indent="-342900">
              <a:spcBef>
                <a:spcPts val="600"/>
              </a:spcBef>
              <a:buSzPts val="1800"/>
              <a:buFont typeface="Arial"/>
              <a:buChar char="▸"/>
            </a:pP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FC863E5-EB55-1B64-74C9-F1DE13FC26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728" y="1262611"/>
            <a:ext cx="3115360" cy="360843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54FB83A-EBAC-1BB3-5701-A711DA67F4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0005" y="1710892"/>
            <a:ext cx="4406308" cy="2499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5040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3BD43DE-672E-701E-B6ED-59DBCDD3C92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26</a:t>
            </a:fld>
            <a:endParaRPr lang="en"/>
          </a:p>
        </p:txBody>
      </p:sp>
      <p:sp>
        <p:nvSpPr>
          <p:cNvPr id="6" name="Google Shape;595;p17">
            <a:extLst>
              <a:ext uri="{FF2B5EF4-FFF2-40B4-BE49-F238E27FC236}">
                <a16:creationId xmlns:a16="http://schemas.microsoft.com/office/drawing/2014/main" id="{C01756F6-01DD-80F4-753B-12185F75AFCE}"/>
              </a:ext>
            </a:extLst>
          </p:cNvPr>
          <p:cNvSpPr txBox="1">
            <a:spLocks/>
          </p:cNvSpPr>
          <p:nvPr/>
        </p:nvSpPr>
        <p:spPr>
          <a:xfrm>
            <a:off x="577687" y="155834"/>
            <a:ext cx="8191826" cy="107029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>
              <a:spcBef>
                <a:spcPts val="600"/>
              </a:spcBef>
              <a:buSzPts val="1800"/>
            </a:pPr>
            <a:r>
              <a:rPr lang="en-US" sz="2800" b="1">
                <a:solidFill>
                  <a:schemeClr val="accent2"/>
                </a:solidFill>
                <a:latin typeface="Barlow Light" panose="00000400000000000000" pitchFamily="2" charset="0"/>
              </a:rPr>
              <a:t>Flex-end </a:t>
            </a:r>
            <a:r>
              <a:rPr lang="en-US" sz="2800" b="1" dirty="0">
                <a:solidFill>
                  <a:schemeClr val="accent2"/>
                </a:solidFill>
                <a:latin typeface="Barlow Light" panose="00000400000000000000" pitchFamily="2" charset="0"/>
              </a:rPr>
              <a:t>– make all flex-item fit from end of the flex direction</a:t>
            </a:r>
          </a:p>
          <a:p>
            <a:pPr marL="114300">
              <a:spcBef>
                <a:spcPts val="600"/>
              </a:spcBef>
              <a:buSzPts val="1800"/>
            </a:pPr>
            <a:endParaRPr lang="en-US" dirty="0">
              <a:latin typeface="Barlow Light" panose="00000400000000000000" pitchFamily="2" charset="0"/>
            </a:endParaRPr>
          </a:p>
          <a:p>
            <a:pPr marL="457200" indent="-342900">
              <a:spcBef>
                <a:spcPts val="600"/>
              </a:spcBef>
              <a:buSzPts val="1800"/>
              <a:buFont typeface="Arial"/>
              <a:buChar char="▸"/>
            </a:pPr>
            <a:endParaRPr lang="en-US" dirty="0"/>
          </a:p>
          <a:p>
            <a:pPr marL="457200" indent="-342900">
              <a:spcBef>
                <a:spcPts val="600"/>
              </a:spcBef>
              <a:buSzPts val="1800"/>
              <a:buFont typeface="Arial"/>
              <a:buChar char="▸"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8B94D8-7F1D-A3CD-16CC-0D28C83C02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593" y="1226127"/>
            <a:ext cx="2200471" cy="30537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61C1EED-9AE9-51B1-C21B-1EE78F1535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4807" y="1226127"/>
            <a:ext cx="4800600" cy="272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9009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3BD43DE-672E-701E-B6ED-59DBCDD3C92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27</a:t>
            </a:fld>
            <a:endParaRPr lang="en"/>
          </a:p>
        </p:txBody>
      </p:sp>
      <p:sp>
        <p:nvSpPr>
          <p:cNvPr id="6" name="Google Shape;595;p17">
            <a:extLst>
              <a:ext uri="{FF2B5EF4-FFF2-40B4-BE49-F238E27FC236}">
                <a16:creationId xmlns:a16="http://schemas.microsoft.com/office/drawing/2014/main" id="{C01756F6-01DD-80F4-753B-12185F75AFCE}"/>
              </a:ext>
            </a:extLst>
          </p:cNvPr>
          <p:cNvSpPr txBox="1">
            <a:spLocks/>
          </p:cNvSpPr>
          <p:nvPr/>
        </p:nvSpPr>
        <p:spPr>
          <a:xfrm>
            <a:off x="577687" y="155834"/>
            <a:ext cx="8191826" cy="107029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>
              <a:spcBef>
                <a:spcPts val="600"/>
              </a:spcBef>
              <a:buSzPts val="1800"/>
            </a:pPr>
            <a:r>
              <a:rPr lang="en-US" sz="2800" b="1" dirty="0">
                <a:solidFill>
                  <a:schemeClr val="accent2"/>
                </a:solidFill>
                <a:latin typeface="Barlow Light" panose="00000400000000000000" pitchFamily="2" charset="0"/>
              </a:rPr>
              <a:t>Flex-center – place all flex items center</a:t>
            </a:r>
            <a:endParaRPr lang="en-US" dirty="0">
              <a:latin typeface="Barlow Light" panose="00000400000000000000" pitchFamily="2" charset="0"/>
            </a:endParaRPr>
          </a:p>
          <a:p>
            <a:pPr marL="457200" indent="-342900">
              <a:spcBef>
                <a:spcPts val="600"/>
              </a:spcBef>
              <a:buSzPts val="1800"/>
              <a:buFont typeface="Arial"/>
              <a:buChar char="▸"/>
            </a:pPr>
            <a:endParaRPr lang="en-US" dirty="0"/>
          </a:p>
          <a:p>
            <a:pPr marL="457200" indent="-342900">
              <a:spcBef>
                <a:spcPts val="600"/>
              </a:spcBef>
              <a:buSzPts val="1800"/>
              <a:buFont typeface="Arial"/>
              <a:buChar char="▸"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70A26A-6835-7311-8DCA-761C7F9791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487" y="1067839"/>
            <a:ext cx="3186838" cy="35689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57C7C92-1CC3-7510-4560-F6C8BC59B1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8333" y="1067839"/>
            <a:ext cx="4853907" cy="2753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8486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3BD43DE-672E-701E-B6ED-59DBCDD3C92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28</a:t>
            </a:fld>
            <a:endParaRPr lang="en"/>
          </a:p>
        </p:txBody>
      </p:sp>
      <p:sp>
        <p:nvSpPr>
          <p:cNvPr id="6" name="Google Shape;595;p17">
            <a:extLst>
              <a:ext uri="{FF2B5EF4-FFF2-40B4-BE49-F238E27FC236}">
                <a16:creationId xmlns:a16="http://schemas.microsoft.com/office/drawing/2014/main" id="{C01756F6-01DD-80F4-753B-12185F75AFCE}"/>
              </a:ext>
            </a:extLst>
          </p:cNvPr>
          <p:cNvSpPr txBox="1">
            <a:spLocks/>
          </p:cNvSpPr>
          <p:nvPr/>
        </p:nvSpPr>
        <p:spPr>
          <a:xfrm>
            <a:off x="577687" y="155834"/>
            <a:ext cx="8191826" cy="107029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>
              <a:spcBef>
                <a:spcPts val="600"/>
              </a:spcBef>
              <a:buSzPts val="1800"/>
            </a:pPr>
            <a:r>
              <a:rPr lang="en-US" sz="2800" b="1" dirty="0">
                <a:solidFill>
                  <a:schemeClr val="accent2"/>
                </a:solidFill>
                <a:latin typeface="Barlow Light" panose="00000400000000000000" pitchFamily="2" charset="0"/>
              </a:rPr>
              <a:t>Space-between  – display between each flex items with space </a:t>
            </a:r>
            <a:endParaRPr lang="en-US" dirty="0">
              <a:latin typeface="Barlow Light" panose="00000400000000000000" pitchFamily="2" charset="0"/>
            </a:endParaRPr>
          </a:p>
          <a:p>
            <a:pPr marL="457200" indent="-342900">
              <a:spcBef>
                <a:spcPts val="600"/>
              </a:spcBef>
              <a:buSzPts val="1800"/>
              <a:buFont typeface="Arial"/>
              <a:buChar char="▸"/>
            </a:pPr>
            <a:endParaRPr lang="en-US" dirty="0"/>
          </a:p>
          <a:p>
            <a:pPr marL="457200" indent="-342900">
              <a:spcBef>
                <a:spcPts val="600"/>
              </a:spcBef>
              <a:buSzPts val="1800"/>
              <a:buFont typeface="Arial"/>
              <a:buChar char="▸"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9E0320-D9F0-B006-391B-573E3811AE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317" y="1161351"/>
            <a:ext cx="3648584" cy="383911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B730D28-58E3-C85A-DE5C-A3EBFBBFA8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3600" y="1480400"/>
            <a:ext cx="3847566" cy="218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8634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3BD43DE-672E-701E-B6ED-59DBCDD3C92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29</a:t>
            </a:fld>
            <a:endParaRPr lang="en"/>
          </a:p>
        </p:txBody>
      </p:sp>
      <p:sp>
        <p:nvSpPr>
          <p:cNvPr id="6" name="Google Shape;595;p17">
            <a:extLst>
              <a:ext uri="{FF2B5EF4-FFF2-40B4-BE49-F238E27FC236}">
                <a16:creationId xmlns:a16="http://schemas.microsoft.com/office/drawing/2014/main" id="{C01756F6-01DD-80F4-753B-12185F75AFCE}"/>
              </a:ext>
            </a:extLst>
          </p:cNvPr>
          <p:cNvSpPr txBox="1">
            <a:spLocks/>
          </p:cNvSpPr>
          <p:nvPr/>
        </p:nvSpPr>
        <p:spPr>
          <a:xfrm>
            <a:off x="577687" y="155834"/>
            <a:ext cx="8191826" cy="107029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>
              <a:spcBef>
                <a:spcPts val="600"/>
              </a:spcBef>
              <a:buSzPts val="1800"/>
            </a:pPr>
            <a:r>
              <a:rPr lang="en-US" sz="2800" b="1" dirty="0">
                <a:solidFill>
                  <a:schemeClr val="accent2"/>
                </a:solidFill>
                <a:latin typeface="Barlow Light" panose="00000400000000000000" pitchFamily="2" charset="0"/>
              </a:rPr>
              <a:t>Space-around  – place all each flex items with space before, between , after in space container</a:t>
            </a:r>
            <a:endParaRPr lang="en-US" dirty="0">
              <a:latin typeface="Barlow Light" panose="00000400000000000000" pitchFamily="2" charset="0"/>
            </a:endParaRPr>
          </a:p>
          <a:p>
            <a:pPr marL="457200" indent="-342900">
              <a:spcBef>
                <a:spcPts val="600"/>
              </a:spcBef>
              <a:buSzPts val="1800"/>
              <a:buFont typeface="Arial"/>
              <a:buChar char="▸"/>
            </a:pPr>
            <a:endParaRPr lang="en-US" dirty="0"/>
          </a:p>
          <a:p>
            <a:pPr marL="457200" indent="-342900">
              <a:spcBef>
                <a:spcPts val="600"/>
              </a:spcBef>
              <a:buSzPts val="1800"/>
              <a:buFont typeface="Arial"/>
              <a:buChar char="▸"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038114-B680-CA16-332D-2B0DAB6F65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687" y="1633863"/>
            <a:ext cx="3048425" cy="15432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A29009D-B05C-1CBD-85DA-188BEAFA64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3322" y="1633863"/>
            <a:ext cx="4176191" cy="2369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5406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15"/>
          <p:cNvSpPr txBox="1">
            <a:spLocks noGrp="1"/>
          </p:cNvSpPr>
          <p:nvPr>
            <p:ph type="ctrTitle"/>
          </p:nvPr>
        </p:nvSpPr>
        <p:spPr>
          <a:xfrm>
            <a:off x="1085849" y="2031025"/>
            <a:ext cx="6695017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What is HTML and CSS?</a:t>
            </a:r>
            <a:endParaRPr dirty="0"/>
          </a:p>
        </p:txBody>
      </p:sp>
      <p:sp>
        <p:nvSpPr>
          <p:cNvPr id="407" name="Google Shape;407;p15"/>
          <p:cNvSpPr txBox="1"/>
          <p:nvPr/>
        </p:nvSpPr>
        <p:spPr>
          <a:xfrm>
            <a:off x="0" y="1866900"/>
            <a:ext cx="609600" cy="14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1</a:t>
            </a:r>
            <a:endParaRPr sz="3600" b="1" dirty="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3BD43DE-672E-701E-B6ED-59DBCDD3C92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30</a:t>
            </a:fld>
            <a:endParaRPr lang="en"/>
          </a:p>
        </p:txBody>
      </p:sp>
      <p:sp>
        <p:nvSpPr>
          <p:cNvPr id="6" name="Google Shape;595;p17">
            <a:extLst>
              <a:ext uri="{FF2B5EF4-FFF2-40B4-BE49-F238E27FC236}">
                <a16:creationId xmlns:a16="http://schemas.microsoft.com/office/drawing/2014/main" id="{C01756F6-01DD-80F4-753B-12185F75AFCE}"/>
              </a:ext>
            </a:extLst>
          </p:cNvPr>
          <p:cNvSpPr txBox="1">
            <a:spLocks/>
          </p:cNvSpPr>
          <p:nvPr/>
        </p:nvSpPr>
        <p:spPr>
          <a:xfrm>
            <a:off x="577687" y="155834"/>
            <a:ext cx="8191826" cy="107029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>
              <a:spcBef>
                <a:spcPts val="600"/>
              </a:spcBef>
              <a:buSzPts val="1800"/>
            </a:pPr>
            <a:r>
              <a:rPr lang="en-US" sz="2800" b="1" dirty="0">
                <a:solidFill>
                  <a:schemeClr val="accent2"/>
                </a:solidFill>
                <a:latin typeface="Barlow Light" panose="00000400000000000000" pitchFamily="2" charset="0"/>
              </a:rPr>
              <a:t>Space-evenly – display fist item and last item with large space than other items </a:t>
            </a:r>
            <a:endParaRPr lang="en-US" dirty="0">
              <a:latin typeface="Barlow Light" panose="00000400000000000000" pitchFamily="2" charset="0"/>
            </a:endParaRPr>
          </a:p>
          <a:p>
            <a:pPr marL="457200" indent="-342900">
              <a:spcBef>
                <a:spcPts val="600"/>
              </a:spcBef>
              <a:buSzPts val="1800"/>
              <a:buFont typeface="Arial"/>
              <a:buChar char="▸"/>
            </a:pPr>
            <a:endParaRPr lang="en-US" dirty="0"/>
          </a:p>
          <a:p>
            <a:pPr marL="457200" indent="-342900">
              <a:spcBef>
                <a:spcPts val="600"/>
              </a:spcBef>
              <a:buSzPts val="1800"/>
              <a:buFont typeface="Arial"/>
              <a:buChar char="▸"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EE8838-8191-EF84-3812-928BE3A5F0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251" y="1199555"/>
            <a:ext cx="3629532" cy="390579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795E03E-4E4F-ECF7-BF2A-5D6A178C0F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3902" y="1487102"/>
            <a:ext cx="5092023" cy="2888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2328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21302AE-CEB4-0F4E-C32D-E4C7995C8E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dirty="0"/>
              <a:t>Align-item</a:t>
            </a:r>
            <a:br>
              <a:rPr lang="en-US" sz="3600" b="1" dirty="0">
                <a:solidFill>
                  <a:schemeClr val="accent2"/>
                </a:solidFill>
              </a:rPr>
            </a:br>
            <a:endParaRPr lang="en-US" sz="3600" b="1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A1E4D0B-E979-7F65-49BA-697F6B43E6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566000"/>
            <a:ext cx="8083713" cy="2640900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It controls the arrangement of flex items between top and bottom.</a:t>
            </a:r>
          </a:p>
          <a:p>
            <a:r>
              <a:rPr lang="en-US" dirty="0"/>
              <a:t>There are three type of properties – flex-start, flex-end, center, stretch and baseline.</a:t>
            </a:r>
          </a:p>
          <a:p>
            <a:r>
              <a:rPr lang="en-US" dirty="0"/>
              <a:t>Let’s demonstrate it…..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DD75819-9D48-CAAB-052D-D33156D97DF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31</a:t>
            </a:fld>
            <a:endParaRPr lang="en"/>
          </a:p>
        </p:txBody>
      </p:sp>
      <p:sp>
        <p:nvSpPr>
          <p:cNvPr id="4" name="Google Shape;595;p17">
            <a:extLst>
              <a:ext uri="{FF2B5EF4-FFF2-40B4-BE49-F238E27FC236}">
                <a16:creationId xmlns:a16="http://schemas.microsoft.com/office/drawing/2014/main" id="{58B1E55A-D4BE-C9DE-D7B5-0DF4F5A0082A}"/>
              </a:ext>
            </a:extLst>
          </p:cNvPr>
          <p:cNvSpPr txBox="1">
            <a:spLocks/>
          </p:cNvSpPr>
          <p:nvPr/>
        </p:nvSpPr>
        <p:spPr>
          <a:xfrm>
            <a:off x="457200" y="1688300"/>
            <a:ext cx="6138333" cy="264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342900">
              <a:spcBef>
                <a:spcPts val="600"/>
              </a:spcBef>
              <a:buSzPts val="1800"/>
              <a:buFont typeface="Arial"/>
              <a:buChar char="▸"/>
            </a:pPr>
            <a:endParaRPr lang="en-US" sz="2000" dirty="0">
              <a:latin typeface="+mn-lt"/>
            </a:endParaRPr>
          </a:p>
          <a:p>
            <a:pPr marL="457200" indent="-342900">
              <a:spcBef>
                <a:spcPts val="600"/>
              </a:spcBef>
              <a:buSzPts val="1800"/>
              <a:buFont typeface="Arial"/>
              <a:buChar char="▸"/>
            </a:pPr>
            <a:endParaRPr lang="en-US" dirty="0"/>
          </a:p>
          <a:p>
            <a:pPr marL="457200" indent="-342900">
              <a:spcBef>
                <a:spcPts val="600"/>
              </a:spcBef>
              <a:buSzPts val="1800"/>
              <a:buFont typeface="Arial"/>
              <a:buChar char="▸"/>
            </a:pPr>
            <a:endParaRPr lang="en-US" dirty="0"/>
          </a:p>
          <a:p>
            <a:pPr marL="457200" indent="-342900">
              <a:spcBef>
                <a:spcPts val="600"/>
              </a:spcBef>
              <a:buSzPts val="1800"/>
              <a:buFont typeface="Arial"/>
              <a:buChar char="▸"/>
            </a:pPr>
            <a:endParaRPr lang="en-US" dirty="0"/>
          </a:p>
        </p:txBody>
      </p:sp>
      <p:sp>
        <p:nvSpPr>
          <p:cNvPr id="5" name="Google Shape;595;p17">
            <a:extLst>
              <a:ext uri="{FF2B5EF4-FFF2-40B4-BE49-F238E27FC236}">
                <a16:creationId xmlns:a16="http://schemas.microsoft.com/office/drawing/2014/main" id="{C786DB2A-FC93-8EF0-9FDC-0045D7113EC6}"/>
              </a:ext>
            </a:extLst>
          </p:cNvPr>
          <p:cNvSpPr txBox="1">
            <a:spLocks/>
          </p:cNvSpPr>
          <p:nvPr/>
        </p:nvSpPr>
        <p:spPr>
          <a:xfrm>
            <a:off x="349087" y="900900"/>
            <a:ext cx="8191826" cy="3010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342900">
              <a:spcBef>
                <a:spcPts val="600"/>
              </a:spcBef>
              <a:buSzPts val="1800"/>
              <a:buFont typeface="Arial"/>
              <a:buChar char="▸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67576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3BD43DE-672E-701E-B6ED-59DBCDD3C92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32</a:t>
            </a:fld>
            <a:endParaRPr lang="en"/>
          </a:p>
        </p:txBody>
      </p:sp>
      <p:sp>
        <p:nvSpPr>
          <p:cNvPr id="6" name="Google Shape;595;p17">
            <a:extLst>
              <a:ext uri="{FF2B5EF4-FFF2-40B4-BE49-F238E27FC236}">
                <a16:creationId xmlns:a16="http://schemas.microsoft.com/office/drawing/2014/main" id="{C01756F6-01DD-80F4-753B-12185F75AFCE}"/>
              </a:ext>
            </a:extLst>
          </p:cNvPr>
          <p:cNvSpPr txBox="1">
            <a:spLocks/>
          </p:cNvSpPr>
          <p:nvPr/>
        </p:nvSpPr>
        <p:spPr>
          <a:xfrm>
            <a:off x="577687" y="155834"/>
            <a:ext cx="8191826" cy="107029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>
              <a:spcBef>
                <a:spcPts val="600"/>
              </a:spcBef>
              <a:buSzPts val="1800"/>
            </a:pPr>
            <a:r>
              <a:rPr lang="en-US" sz="2800" b="1" dirty="0">
                <a:solidFill>
                  <a:schemeClr val="accent2"/>
                </a:solidFill>
                <a:latin typeface="Barlow Light" panose="00000400000000000000" pitchFamily="2" charset="0"/>
              </a:rPr>
              <a:t>Align-item of flex-start – display flex item at the start of the cross axis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EF43A77-8EA3-549D-9EAD-BDD81FAB60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085" y="1237706"/>
            <a:ext cx="2747306" cy="357585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B9272D-1EAD-E3BE-ECFA-0411C61ADB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4708" y="1237706"/>
            <a:ext cx="3328020" cy="1887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4218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3BD43DE-672E-701E-B6ED-59DBCDD3C92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33</a:t>
            </a:fld>
            <a:endParaRPr lang="en"/>
          </a:p>
        </p:txBody>
      </p:sp>
      <p:sp>
        <p:nvSpPr>
          <p:cNvPr id="6" name="Google Shape;595;p17">
            <a:extLst>
              <a:ext uri="{FF2B5EF4-FFF2-40B4-BE49-F238E27FC236}">
                <a16:creationId xmlns:a16="http://schemas.microsoft.com/office/drawing/2014/main" id="{C01756F6-01DD-80F4-753B-12185F75AFCE}"/>
              </a:ext>
            </a:extLst>
          </p:cNvPr>
          <p:cNvSpPr txBox="1">
            <a:spLocks/>
          </p:cNvSpPr>
          <p:nvPr/>
        </p:nvSpPr>
        <p:spPr>
          <a:xfrm>
            <a:off x="577687" y="155834"/>
            <a:ext cx="8191826" cy="107029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>
              <a:spcBef>
                <a:spcPts val="600"/>
              </a:spcBef>
              <a:buSzPts val="1800"/>
            </a:pPr>
            <a:r>
              <a:rPr lang="en-US" sz="2800" b="1" dirty="0">
                <a:solidFill>
                  <a:schemeClr val="accent2"/>
                </a:solidFill>
                <a:latin typeface="Barlow Light" panose="00000400000000000000" pitchFamily="2" charset="0"/>
              </a:rPr>
              <a:t>Align-item of flex-end   – display flex item at the end of the cross axis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64759E-0024-6438-7974-6081E8BDDF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687" y="1320833"/>
            <a:ext cx="3023129" cy="34406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FD37B9-2828-BDFA-40A7-95EEB26946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3600" y="1320833"/>
            <a:ext cx="3722875" cy="2111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7116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3BD43DE-672E-701E-B6ED-59DBCDD3C92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34</a:t>
            </a:fld>
            <a:endParaRPr lang="en"/>
          </a:p>
        </p:txBody>
      </p:sp>
      <p:sp>
        <p:nvSpPr>
          <p:cNvPr id="6" name="Google Shape;595;p17">
            <a:extLst>
              <a:ext uri="{FF2B5EF4-FFF2-40B4-BE49-F238E27FC236}">
                <a16:creationId xmlns:a16="http://schemas.microsoft.com/office/drawing/2014/main" id="{C01756F6-01DD-80F4-753B-12185F75AFCE}"/>
              </a:ext>
            </a:extLst>
          </p:cNvPr>
          <p:cNvSpPr txBox="1">
            <a:spLocks/>
          </p:cNvSpPr>
          <p:nvPr/>
        </p:nvSpPr>
        <p:spPr>
          <a:xfrm>
            <a:off x="577687" y="155834"/>
            <a:ext cx="8191826" cy="107029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>
              <a:spcBef>
                <a:spcPts val="600"/>
              </a:spcBef>
              <a:buSzPts val="1800"/>
            </a:pPr>
            <a:r>
              <a:rPr lang="en-US" sz="2800" b="1" dirty="0">
                <a:solidFill>
                  <a:schemeClr val="accent2"/>
                </a:solidFill>
                <a:latin typeface="Barlow Light" panose="00000400000000000000" pitchFamily="2" charset="0"/>
              </a:rPr>
              <a:t>Align-item of center – display flex item at the center of the cross axis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228DF8-8DC7-E0FF-C4F1-AA9184BAB9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363" y="1151923"/>
            <a:ext cx="3667637" cy="395342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98990EB-03FD-27F0-E6E7-3E89390D9E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0905" y="1400821"/>
            <a:ext cx="4128120" cy="2341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3396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3BD43DE-672E-701E-B6ED-59DBCDD3C92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35</a:t>
            </a:fld>
            <a:endParaRPr lang="en"/>
          </a:p>
        </p:txBody>
      </p:sp>
      <p:sp>
        <p:nvSpPr>
          <p:cNvPr id="6" name="Google Shape;595;p17">
            <a:extLst>
              <a:ext uri="{FF2B5EF4-FFF2-40B4-BE49-F238E27FC236}">
                <a16:creationId xmlns:a16="http://schemas.microsoft.com/office/drawing/2014/main" id="{C01756F6-01DD-80F4-753B-12185F75AFCE}"/>
              </a:ext>
            </a:extLst>
          </p:cNvPr>
          <p:cNvSpPr txBox="1">
            <a:spLocks/>
          </p:cNvSpPr>
          <p:nvPr/>
        </p:nvSpPr>
        <p:spPr>
          <a:xfrm>
            <a:off x="577687" y="155834"/>
            <a:ext cx="8191826" cy="107029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>
              <a:spcBef>
                <a:spcPts val="600"/>
              </a:spcBef>
              <a:buSzPts val="1800"/>
            </a:pPr>
            <a:r>
              <a:rPr lang="en-US" sz="2800" b="1" dirty="0">
                <a:solidFill>
                  <a:schemeClr val="accent2"/>
                </a:solidFill>
                <a:latin typeface="Barlow Light" panose="00000400000000000000" pitchFamily="2" charset="0"/>
              </a:rPr>
              <a:t>Align-item of stretch– stretch the height of flex item within cross axis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CCDC61-181E-0D94-4A3B-AE7A31D97C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402" y="1226128"/>
            <a:ext cx="3196316" cy="37059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35C5B44-E100-ADB4-E170-1C2DA86870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2249" y="1226126"/>
            <a:ext cx="4414307" cy="2504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8841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3BD43DE-672E-701E-B6ED-59DBCDD3C92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36</a:t>
            </a:fld>
            <a:endParaRPr lang="en"/>
          </a:p>
        </p:txBody>
      </p:sp>
      <p:sp>
        <p:nvSpPr>
          <p:cNvPr id="6" name="Google Shape;595;p17">
            <a:extLst>
              <a:ext uri="{FF2B5EF4-FFF2-40B4-BE49-F238E27FC236}">
                <a16:creationId xmlns:a16="http://schemas.microsoft.com/office/drawing/2014/main" id="{C01756F6-01DD-80F4-753B-12185F75AFCE}"/>
              </a:ext>
            </a:extLst>
          </p:cNvPr>
          <p:cNvSpPr txBox="1">
            <a:spLocks/>
          </p:cNvSpPr>
          <p:nvPr/>
        </p:nvSpPr>
        <p:spPr>
          <a:xfrm>
            <a:off x="577687" y="155834"/>
            <a:ext cx="8191826" cy="107029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>
              <a:spcBef>
                <a:spcPts val="600"/>
              </a:spcBef>
              <a:buSzPts val="1800"/>
            </a:pPr>
            <a:r>
              <a:rPr lang="en-US" sz="2800" b="1" dirty="0">
                <a:solidFill>
                  <a:schemeClr val="accent2"/>
                </a:solidFill>
                <a:latin typeface="Barlow Light" panose="00000400000000000000" pitchFamily="2" charset="0"/>
              </a:rPr>
              <a:t>Align-item of baseline– stretch the height of flex item within cross axis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4D1484-0E3F-C162-885B-F74C8A6FD5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874" y="1128616"/>
            <a:ext cx="3018811" cy="36056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D8C4CA4-0037-E7C6-BBFE-B437FE6F8A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4203" y="1128616"/>
            <a:ext cx="5421722" cy="3075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19552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21302AE-CEB4-0F4E-C32D-E4C7995C8E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dirty="0"/>
              <a:t>Align-content</a:t>
            </a:r>
            <a:br>
              <a:rPr lang="en-US" sz="3600" b="1" dirty="0">
                <a:solidFill>
                  <a:schemeClr val="accent2"/>
                </a:solidFill>
              </a:rPr>
            </a:br>
            <a:endParaRPr lang="en-US" sz="3600" b="1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A1E4D0B-E979-7F65-49BA-697F6B43E6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566000"/>
            <a:ext cx="8083713" cy="2640900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It displays flex item with extra space of column axis in the flex container.</a:t>
            </a:r>
          </a:p>
          <a:p>
            <a:r>
              <a:rPr lang="en-US" dirty="0"/>
              <a:t>There are three type of properties – flex-start, flex-end, center, stretch, space-between and space-around.</a:t>
            </a:r>
          </a:p>
          <a:p>
            <a:r>
              <a:rPr lang="en-US" dirty="0"/>
              <a:t>Let’s demonstrate it…..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DD75819-9D48-CAAB-052D-D33156D97DF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37</a:t>
            </a:fld>
            <a:endParaRPr lang="en"/>
          </a:p>
        </p:txBody>
      </p:sp>
      <p:sp>
        <p:nvSpPr>
          <p:cNvPr id="4" name="Google Shape;595;p17">
            <a:extLst>
              <a:ext uri="{FF2B5EF4-FFF2-40B4-BE49-F238E27FC236}">
                <a16:creationId xmlns:a16="http://schemas.microsoft.com/office/drawing/2014/main" id="{58B1E55A-D4BE-C9DE-D7B5-0DF4F5A0082A}"/>
              </a:ext>
            </a:extLst>
          </p:cNvPr>
          <p:cNvSpPr txBox="1">
            <a:spLocks/>
          </p:cNvSpPr>
          <p:nvPr/>
        </p:nvSpPr>
        <p:spPr>
          <a:xfrm>
            <a:off x="457200" y="1688300"/>
            <a:ext cx="6138333" cy="264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342900">
              <a:spcBef>
                <a:spcPts val="600"/>
              </a:spcBef>
              <a:buSzPts val="1800"/>
              <a:buFont typeface="Arial"/>
              <a:buChar char="▸"/>
            </a:pPr>
            <a:endParaRPr lang="en-US" sz="2000" dirty="0">
              <a:latin typeface="+mn-lt"/>
            </a:endParaRPr>
          </a:p>
          <a:p>
            <a:pPr marL="457200" indent="-342900">
              <a:spcBef>
                <a:spcPts val="600"/>
              </a:spcBef>
              <a:buSzPts val="1800"/>
              <a:buFont typeface="Arial"/>
              <a:buChar char="▸"/>
            </a:pPr>
            <a:endParaRPr lang="en-US" dirty="0"/>
          </a:p>
          <a:p>
            <a:pPr marL="457200" indent="-342900">
              <a:spcBef>
                <a:spcPts val="600"/>
              </a:spcBef>
              <a:buSzPts val="1800"/>
              <a:buFont typeface="Arial"/>
              <a:buChar char="▸"/>
            </a:pPr>
            <a:endParaRPr lang="en-US" dirty="0"/>
          </a:p>
          <a:p>
            <a:pPr marL="457200" indent="-342900">
              <a:spcBef>
                <a:spcPts val="600"/>
              </a:spcBef>
              <a:buSzPts val="1800"/>
              <a:buFont typeface="Arial"/>
              <a:buChar char="▸"/>
            </a:pPr>
            <a:endParaRPr lang="en-US" dirty="0"/>
          </a:p>
        </p:txBody>
      </p:sp>
      <p:sp>
        <p:nvSpPr>
          <p:cNvPr id="5" name="Google Shape;595;p17">
            <a:extLst>
              <a:ext uri="{FF2B5EF4-FFF2-40B4-BE49-F238E27FC236}">
                <a16:creationId xmlns:a16="http://schemas.microsoft.com/office/drawing/2014/main" id="{C786DB2A-FC93-8EF0-9FDC-0045D7113EC6}"/>
              </a:ext>
            </a:extLst>
          </p:cNvPr>
          <p:cNvSpPr txBox="1">
            <a:spLocks/>
          </p:cNvSpPr>
          <p:nvPr/>
        </p:nvSpPr>
        <p:spPr>
          <a:xfrm>
            <a:off x="349087" y="900900"/>
            <a:ext cx="8191826" cy="3010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342900">
              <a:spcBef>
                <a:spcPts val="600"/>
              </a:spcBef>
              <a:buSzPts val="1800"/>
              <a:buFont typeface="Arial"/>
              <a:buChar char="▸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79587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3BD43DE-672E-701E-B6ED-59DBCDD3C92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38</a:t>
            </a:fld>
            <a:endParaRPr lang="en"/>
          </a:p>
        </p:txBody>
      </p:sp>
      <p:sp>
        <p:nvSpPr>
          <p:cNvPr id="6" name="Google Shape;595;p17">
            <a:extLst>
              <a:ext uri="{FF2B5EF4-FFF2-40B4-BE49-F238E27FC236}">
                <a16:creationId xmlns:a16="http://schemas.microsoft.com/office/drawing/2014/main" id="{C01756F6-01DD-80F4-753B-12185F75AFCE}"/>
              </a:ext>
            </a:extLst>
          </p:cNvPr>
          <p:cNvSpPr txBox="1">
            <a:spLocks/>
          </p:cNvSpPr>
          <p:nvPr/>
        </p:nvSpPr>
        <p:spPr>
          <a:xfrm>
            <a:off x="577687" y="155834"/>
            <a:ext cx="8191826" cy="107029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>
              <a:spcBef>
                <a:spcPts val="600"/>
              </a:spcBef>
              <a:buSzPts val="1800"/>
            </a:pPr>
            <a:r>
              <a:rPr lang="en-US" sz="2800" b="1" dirty="0">
                <a:solidFill>
                  <a:schemeClr val="accent2"/>
                </a:solidFill>
                <a:latin typeface="Barlow Light" panose="00000400000000000000" pitchFamily="2" charset="0"/>
              </a:rPr>
              <a:t>Align content of flex start– display flex items at the start of the flex container 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B37A6A-1F96-E9E2-4321-7346509EC3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487" y="1224724"/>
            <a:ext cx="2899969" cy="34134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C2A13F9-832B-89B6-BF90-7C0DF317B7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7179" y="1224724"/>
            <a:ext cx="4267775" cy="2421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41520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3BD43DE-672E-701E-B6ED-59DBCDD3C92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39</a:t>
            </a:fld>
            <a:endParaRPr lang="en"/>
          </a:p>
        </p:txBody>
      </p:sp>
      <p:sp>
        <p:nvSpPr>
          <p:cNvPr id="6" name="Google Shape;595;p17">
            <a:extLst>
              <a:ext uri="{FF2B5EF4-FFF2-40B4-BE49-F238E27FC236}">
                <a16:creationId xmlns:a16="http://schemas.microsoft.com/office/drawing/2014/main" id="{C01756F6-01DD-80F4-753B-12185F75AFCE}"/>
              </a:ext>
            </a:extLst>
          </p:cNvPr>
          <p:cNvSpPr txBox="1">
            <a:spLocks/>
          </p:cNvSpPr>
          <p:nvPr/>
        </p:nvSpPr>
        <p:spPr>
          <a:xfrm>
            <a:off x="577687" y="155834"/>
            <a:ext cx="8191826" cy="107029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>
              <a:spcBef>
                <a:spcPts val="600"/>
              </a:spcBef>
              <a:buSzPts val="1800"/>
            </a:pPr>
            <a:r>
              <a:rPr lang="en-US" sz="2800" b="1" dirty="0">
                <a:solidFill>
                  <a:schemeClr val="accent2"/>
                </a:solidFill>
                <a:latin typeface="Barlow Light" panose="00000400000000000000" pitchFamily="2" charset="0"/>
              </a:rPr>
              <a:t>Align content of flex end– display flex items at the end of the flex container 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0321F7-AA7E-3667-66B2-FDCBFF41FE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33" y="1293775"/>
            <a:ext cx="2849381" cy="338600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1BA3869-33B4-C9AD-8916-9255FA8784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3830" y="1293775"/>
            <a:ext cx="4533366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1444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7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HTML</a:t>
            </a:r>
            <a:endParaRPr dirty="0"/>
          </a:p>
        </p:txBody>
      </p:sp>
      <p:sp>
        <p:nvSpPr>
          <p:cNvPr id="595" name="Google Shape;595;p17"/>
          <p:cNvSpPr txBox="1">
            <a:spLocks noGrp="1"/>
          </p:cNvSpPr>
          <p:nvPr>
            <p:ph type="body" idx="1"/>
          </p:nvPr>
        </p:nvSpPr>
        <p:spPr>
          <a:xfrm>
            <a:off x="457200" y="1688300"/>
            <a:ext cx="6138333" cy="264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▸"/>
            </a:pPr>
            <a:r>
              <a:rPr lang="en-US" dirty="0"/>
              <a:t>Hypertext markup language – creating framework of webpages. </a:t>
            </a:r>
          </a:p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▸"/>
            </a:pPr>
            <a:r>
              <a:rPr lang="en-US" dirty="0"/>
              <a:t>HTML works by telling web browser how to display web pages.</a:t>
            </a:r>
          </a:p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▸"/>
            </a:pPr>
            <a:endParaRPr lang="en-US" dirty="0"/>
          </a:p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▸"/>
            </a:pPr>
            <a:endParaRPr lang="en-US" dirty="0"/>
          </a:p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▸"/>
            </a:pPr>
            <a:endParaRPr lang="en-US" dirty="0"/>
          </a:p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▸"/>
            </a:pPr>
            <a:endParaRPr dirty="0"/>
          </a:p>
        </p:txBody>
      </p:sp>
      <p:sp>
        <p:nvSpPr>
          <p:cNvPr id="596" name="Google Shape;596;p1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3BD43DE-672E-701E-B6ED-59DBCDD3C92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40</a:t>
            </a:fld>
            <a:endParaRPr lang="en"/>
          </a:p>
        </p:txBody>
      </p:sp>
      <p:sp>
        <p:nvSpPr>
          <p:cNvPr id="6" name="Google Shape;595;p17">
            <a:extLst>
              <a:ext uri="{FF2B5EF4-FFF2-40B4-BE49-F238E27FC236}">
                <a16:creationId xmlns:a16="http://schemas.microsoft.com/office/drawing/2014/main" id="{C01756F6-01DD-80F4-753B-12185F75AFCE}"/>
              </a:ext>
            </a:extLst>
          </p:cNvPr>
          <p:cNvSpPr txBox="1">
            <a:spLocks/>
          </p:cNvSpPr>
          <p:nvPr/>
        </p:nvSpPr>
        <p:spPr>
          <a:xfrm>
            <a:off x="577687" y="155834"/>
            <a:ext cx="8191826" cy="107029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>
              <a:spcBef>
                <a:spcPts val="600"/>
              </a:spcBef>
              <a:buSzPts val="1800"/>
            </a:pPr>
            <a:r>
              <a:rPr lang="en-US" sz="2800" b="1" dirty="0">
                <a:solidFill>
                  <a:schemeClr val="accent2"/>
                </a:solidFill>
                <a:latin typeface="Barlow Light" panose="00000400000000000000" pitchFamily="2" charset="0"/>
              </a:rPr>
              <a:t>Align content of center – display flex items at the middle of the flex container 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65552D-8A2B-03B9-F27A-BDA2FD66E9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654" y="1416137"/>
            <a:ext cx="2635703" cy="32206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8A38BF4-2215-D205-A13E-63FDCF4A75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5346" y="1416137"/>
            <a:ext cx="5032129" cy="2854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32899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3BD43DE-672E-701E-B6ED-59DBCDD3C92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41</a:t>
            </a:fld>
            <a:endParaRPr lang="en"/>
          </a:p>
        </p:txBody>
      </p:sp>
      <p:sp>
        <p:nvSpPr>
          <p:cNvPr id="6" name="Google Shape;595;p17">
            <a:extLst>
              <a:ext uri="{FF2B5EF4-FFF2-40B4-BE49-F238E27FC236}">
                <a16:creationId xmlns:a16="http://schemas.microsoft.com/office/drawing/2014/main" id="{C01756F6-01DD-80F4-753B-12185F75AFCE}"/>
              </a:ext>
            </a:extLst>
          </p:cNvPr>
          <p:cNvSpPr txBox="1">
            <a:spLocks/>
          </p:cNvSpPr>
          <p:nvPr/>
        </p:nvSpPr>
        <p:spPr>
          <a:xfrm>
            <a:off x="577687" y="155834"/>
            <a:ext cx="8191826" cy="107029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>
              <a:spcBef>
                <a:spcPts val="600"/>
              </a:spcBef>
              <a:buSzPts val="1800"/>
            </a:pPr>
            <a:r>
              <a:rPr lang="en-US" sz="2800" b="1" dirty="0">
                <a:solidFill>
                  <a:schemeClr val="accent2"/>
                </a:solidFill>
                <a:latin typeface="Barlow Light" panose="00000400000000000000" pitchFamily="2" charset="0"/>
              </a:rPr>
              <a:t>Align content of stretch – stretch the height of flex items in flex container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599051-70C9-9D56-9DF6-179030D81C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688" y="1226127"/>
            <a:ext cx="2456458" cy="34006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010E3B6-17DF-8B92-845B-BF3E8941AE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5823" y="1569027"/>
            <a:ext cx="4263202" cy="2418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24208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3BD43DE-672E-701E-B6ED-59DBCDD3C92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42</a:t>
            </a:fld>
            <a:endParaRPr lang="en"/>
          </a:p>
        </p:txBody>
      </p:sp>
      <p:sp>
        <p:nvSpPr>
          <p:cNvPr id="6" name="Google Shape;595;p17">
            <a:extLst>
              <a:ext uri="{FF2B5EF4-FFF2-40B4-BE49-F238E27FC236}">
                <a16:creationId xmlns:a16="http://schemas.microsoft.com/office/drawing/2014/main" id="{C01756F6-01DD-80F4-753B-12185F75AFCE}"/>
              </a:ext>
            </a:extLst>
          </p:cNvPr>
          <p:cNvSpPr txBox="1">
            <a:spLocks/>
          </p:cNvSpPr>
          <p:nvPr/>
        </p:nvSpPr>
        <p:spPr>
          <a:xfrm>
            <a:off x="577687" y="155834"/>
            <a:ext cx="8191826" cy="107029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>
              <a:spcBef>
                <a:spcPts val="600"/>
              </a:spcBef>
              <a:buSzPts val="1800"/>
            </a:pPr>
            <a:r>
              <a:rPr lang="en-US" sz="2800" b="1" dirty="0">
                <a:solidFill>
                  <a:schemeClr val="accent2"/>
                </a:solidFill>
                <a:latin typeface="Barlow Light" panose="00000400000000000000" pitchFamily="2" charset="0"/>
              </a:rPr>
              <a:t>Align content of space-between – make space between each role of flex items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C9352E-3717-7B2B-68DD-3B3FD735AF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960" y="1447939"/>
            <a:ext cx="2670704" cy="327161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7E7D821-34A4-B028-E767-E89665B68D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4957" y="1447939"/>
            <a:ext cx="5254068" cy="298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6280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3BD43DE-672E-701E-B6ED-59DBCDD3C92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43</a:t>
            </a:fld>
            <a:endParaRPr lang="en"/>
          </a:p>
        </p:txBody>
      </p:sp>
      <p:sp>
        <p:nvSpPr>
          <p:cNvPr id="6" name="Google Shape;595;p17">
            <a:extLst>
              <a:ext uri="{FF2B5EF4-FFF2-40B4-BE49-F238E27FC236}">
                <a16:creationId xmlns:a16="http://schemas.microsoft.com/office/drawing/2014/main" id="{C01756F6-01DD-80F4-753B-12185F75AFCE}"/>
              </a:ext>
            </a:extLst>
          </p:cNvPr>
          <p:cNvSpPr txBox="1">
            <a:spLocks/>
          </p:cNvSpPr>
          <p:nvPr/>
        </p:nvSpPr>
        <p:spPr>
          <a:xfrm>
            <a:off x="577687" y="155834"/>
            <a:ext cx="8191826" cy="107029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>
              <a:spcBef>
                <a:spcPts val="600"/>
              </a:spcBef>
              <a:buSzPts val="1800"/>
            </a:pPr>
            <a:r>
              <a:rPr lang="en-US" sz="2800" b="1" dirty="0">
                <a:solidFill>
                  <a:schemeClr val="accent2"/>
                </a:solidFill>
                <a:latin typeface="Barlow Light" panose="00000400000000000000" pitchFamily="2" charset="0"/>
              </a:rPr>
              <a:t>Align content of space-around – make space at the start and end of column axis in flex items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D0EE15-E4DA-4103-0F45-62BEB17C56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771" y="1226127"/>
            <a:ext cx="2573711" cy="33368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695ECD1-D24A-EE29-002B-3B93600DD9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5943" y="1226127"/>
            <a:ext cx="3785221" cy="2147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58532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3BD43DE-672E-701E-B6ED-59DBCDD3C92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44</a:t>
            </a:fld>
            <a:endParaRPr lang="en"/>
          </a:p>
        </p:txBody>
      </p:sp>
      <p:sp>
        <p:nvSpPr>
          <p:cNvPr id="6" name="Google Shape;595;p17">
            <a:extLst>
              <a:ext uri="{FF2B5EF4-FFF2-40B4-BE49-F238E27FC236}">
                <a16:creationId xmlns:a16="http://schemas.microsoft.com/office/drawing/2014/main" id="{C01756F6-01DD-80F4-753B-12185F75AFCE}"/>
              </a:ext>
            </a:extLst>
          </p:cNvPr>
          <p:cNvSpPr txBox="1">
            <a:spLocks/>
          </p:cNvSpPr>
          <p:nvPr/>
        </p:nvSpPr>
        <p:spPr>
          <a:xfrm>
            <a:off x="2188278" y="2036603"/>
            <a:ext cx="8191826" cy="107029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>
              <a:spcBef>
                <a:spcPts val="600"/>
              </a:spcBef>
              <a:buSzPts val="1800"/>
            </a:pPr>
            <a:r>
              <a:rPr lang="en-US" sz="2800" b="1" dirty="0">
                <a:solidFill>
                  <a:schemeClr val="accent2"/>
                </a:solidFill>
                <a:latin typeface="Barlow Light" panose="00000400000000000000" pitchFamily="2" charset="0"/>
              </a:rPr>
              <a:t>Thank you for your attention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43771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5781C-9850-4E37-8AC4-970D0A3172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6ECBC5-D0FF-F769-9F66-67CA43C93D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995750"/>
            <a:ext cx="7797800" cy="2640900"/>
          </a:xfrm>
        </p:spPr>
        <p:txBody>
          <a:bodyPr/>
          <a:lstStyle/>
          <a:p>
            <a:r>
              <a:rPr lang="en-US" dirty="0"/>
              <a:t>Cascading Style Sheet – Style sheet by designing web pages that are written in HTML</a:t>
            </a:r>
          </a:p>
          <a:p>
            <a:r>
              <a:rPr lang="en-US" dirty="0"/>
              <a:t>Inline CSS, Internal CSS and External CSS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1AC3AE-05FB-1C0E-7936-DA9104B28A7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6572879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223676-94CE-9DC8-7988-295167E746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469" y="300800"/>
            <a:ext cx="2024743" cy="561349"/>
          </a:xfrm>
        </p:spPr>
        <p:txBody>
          <a:bodyPr/>
          <a:lstStyle/>
          <a:p>
            <a:r>
              <a:rPr lang="en-US" sz="2000" dirty="0"/>
              <a:t>Only HTML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5955E9-C46C-FDF8-2A7D-B1EAB6F93E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8249A63-F0C3-B326-4A1E-99444CFFE9D8}"/>
              </a:ext>
            </a:extLst>
          </p:cNvPr>
          <p:cNvSpPr txBox="1">
            <a:spLocks/>
          </p:cNvSpPr>
          <p:nvPr/>
        </p:nvSpPr>
        <p:spPr>
          <a:xfrm>
            <a:off x="882469" y="2571750"/>
            <a:ext cx="2701071" cy="338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r>
              <a:rPr lang="en-US" sz="2000" dirty="0"/>
              <a:t>HTML with CSS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EC9D94-E76D-64D2-BDCE-66301B9626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469" y="862149"/>
            <a:ext cx="6644398" cy="15042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72F17BF-16D1-DCEC-8D00-F57B54592B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469" y="2995139"/>
            <a:ext cx="4336022" cy="2148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3282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BC74B0-1DB1-08DB-480B-395C0125073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What is Flexbox? </a:t>
            </a:r>
          </a:p>
        </p:txBody>
      </p:sp>
    </p:spTree>
    <p:extLst>
      <p:ext uri="{BB962C8B-B14F-4D97-AF65-F5344CB8AC3E}">
        <p14:creationId xmlns:p14="http://schemas.microsoft.com/office/powerpoint/2010/main" val="5833598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DD75819-9D48-CAAB-052D-D33156D97DF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sp>
        <p:nvSpPr>
          <p:cNvPr id="4" name="Google Shape;595;p17">
            <a:extLst>
              <a:ext uri="{FF2B5EF4-FFF2-40B4-BE49-F238E27FC236}">
                <a16:creationId xmlns:a16="http://schemas.microsoft.com/office/drawing/2014/main" id="{58B1E55A-D4BE-C9DE-D7B5-0DF4F5A0082A}"/>
              </a:ext>
            </a:extLst>
          </p:cNvPr>
          <p:cNvSpPr txBox="1">
            <a:spLocks/>
          </p:cNvSpPr>
          <p:nvPr/>
        </p:nvSpPr>
        <p:spPr>
          <a:xfrm>
            <a:off x="457200" y="1688300"/>
            <a:ext cx="6138333" cy="264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342900">
              <a:spcBef>
                <a:spcPts val="600"/>
              </a:spcBef>
              <a:buSzPts val="1800"/>
              <a:buFont typeface="Arial"/>
              <a:buChar char="▸"/>
            </a:pPr>
            <a:endParaRPr lang="en-US" sz="2000" dirty="0">
              <a:latin typeface="+mn-lt"/>
            </a:endParaRPr>
          </a:p>
          <a:p>
            <a:pPr marL="457200" indent="-342900">
              <a:spcBef>
                <a:spcPts val="600"/>
              </a:spcBef>
              <a:buSzPts val="1800"/>
              <a:buFont typeface="Arial"/>
              <a:buChar char="▸"/>
            </a:pPr>
            <a:endParaRPr lang="en-US" dirty="0"/>
          </a:p>
          <a:p>
            <a:pPr marL="457200" indent="-342900">
              <a:spcBef>
                <a:spcPts val="600"/>
              </a:spcBef>
              <a:buSzPts val="1800"/>
              <a:buFont typeface="Arial"/>
              <a:buChar char="▸"/>
            </a:pPr>
            <a:endParaRPr lang="en-US" dirty="0"/>
          </a:p>
          <a:p>
            <a:pPr marL="457200" indent="-342900">
              <a:spcBef>
                <a:spcPts val="600"/>
              </a:spcBef>
              <a:buSzPts val="1800"/>
              <a:buFont typeface="Arial"/>
              <a:buChar char="▸"/>
            </a:pPr>
            <a:endParaRPr lang="en-US" dirty="0"/>
          </a:p>
        </p:txBody>
      </p:sp>
      <p:sp>
        <p:nvSpPr>
          <p:cNvPr id="5" name="Google Shape;595;p17">
            <a:extLst>
              <a:ext uri="{FF2B5EF4-FFF2-40B4-BE49-F238E27FC236}">
                <a16:creationId xmlns:a16="http://schemas.microsoft.com/office/drawing/2014/main" id="{C786DB2A-FC93-8EF0-9FDC-0045D7113EC6}"/>
              </a:ext>
            </a:extLst>
          </p:cNvPr>
          <p:cNvSpPr txBox="1">
            <a:spLocks/>
          </p:cNvSpPr>
          <p:nvPr/>
        </p:nvSpPr>
        <p:spPr>
          <a:xfrm>
            <a:off x="457199" y="994034"/>
            <a:ext cx="8191826" cy="264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>
              <a:spcBef>
                <a:spcPts val="600"/>
              </a:spcBef>
              <a:buSzPts val="1800"/>
            </a:pPr>
            <a:endParaRPr lang="en-US" dirty="0">
              <a:latin typeface="Barlow Light" panose="00000400000000000000" pitchFamily="2" charset="0"/>
            </a:endParaRPr>
          </a:p>
          <a:p>
            <a:pPr marL="457200" indent="-342900">
              <a:spcBef>
                <a:spcPts val="600"/>
              </a:spcBef>
              <a:buSzPts val="1800"/>
              <a:buFont typeface="Arial"/>
              <a:buChar char="▸"/>
            </a:pPr>
            <a:r>
              <a:rPr lang="en-US" dirty="0">
                <a:latin typeface="Barlow Light" panose="00000400000000000000" pitchFamily="2" charset="0"/>
              </a:rPr>
              <a:t>One dimensional layout that has flexible and can do arrangement and alignment of items</a:t>
            </a:r>
          </a:p>
          <a:p>
            <a:pPr marL="457200" indent="-342900">
              <a:spcBef>
                <a:spcPts val="600"/>
              </a:spcBef>
              <a:buSzPts val="1800"/>
              <a:buFont typeface="Arial"/>
              <a:buChar char="▸"/>
            </a:pPr>
            <a:r>
              <a:rPr lang="en-US" dirty="0">
                <a:latin typeface="Barlow Light" panose="00000400000000000000" pitchFamily="2" charset="0"/>
              </a:rPr>
              <a:t> Flexbox can build either in row and column</a:t>
            </a:r>
          </a:p>
          <a:p>
            <a:pPr marL="457200" indent="-342900">
              <a:spcBef>
                <a:spcPts val="600"/>
              </a:spcBef>
              <a:buSzPts val="1800"/>
              <a:buFont typeface="Arial"/>
              <a:buChar char="▸"/>
            </a:pPr>
            <a:r>
              <a:rPr lang="en-US" dirty="0">
                <a:latin typeface="Barlow Light" panose="00000400000000000000" pitchFamily="2" charset="0"/>
              </a:rPr>
              <a:t>Advantages</a:t>
            </a:r>
          </a:p>
          <a:p>
            <a:pPr marL="114300">
              <a:spcBef>
                <a:spcPts val="600"/>
              </a:spcBef>
              <a:buSzPts val="1800"/>
            </a:pPr>
            <a:r>
              <a:rPr lang="en-US" dirty="0">
                <a:latin typeface="Barlow Light" panose="00000400000000000000" pitchFamily="2" charset="0"/>
              </a:rPr>
              <a:t>          -  It can easily create responsive design with different screen sizes </a:t>
            </a:r>
          </a:p>
          <a:p>
            <a:pPr marL="114300">
              <a:spcBef>
                <a:spcPts val="600"/>
              </a:spcBef>
              <a:buSzPts val="1800"/>
            </a:pPr>
            <a:r>
              <a:rPr lang="en-US" dirty="0">
                <a:latin typeface="Barlow Light" panose="00000400000000000000" pitchFamily="2" charset="0"/>
              </a:rPr>
              <a:t>          -  Auto adjust equal height columns and margin</a:t>
            </a:r>
          </a:p>
          <a:p>
            <a:pPr marL="114300">
              <a:spcBef>
                <a:spcPts val="600"/>
              </a:spcBef>
              <a:buSzPts val="1800"/>
            </a:pPr>
            <a:r>
              <a:rPr lang="en-US" dirty="0">
                <a:latin typeface="Barlow Light" panose="00000400000000000000" pitchFamily="2" charset="0"/>
              </a:rPr>
              <a:t>          -  Browser Compatibility </a:t>
            </a:r>
          </a:p>
          <a:p>
            <a:pPr marL="114300">
              <a:spcBef>
                <a:spcPts val="600"/>
              </a:spcBef>
              <a:buSzPts val="1800"/>
            </a:pPr>
            <a:r>
              <a:rPr lang="en-US" dirty="0">
                <a:latin typeface="Barlow Light" panose="00000400000000000000" pitchFamily="2" charset="0"/>
              </a:rPr>
              <a:t>          -  Easy to change direction of flex items</a:t>
            </a:r>
          </a:p>
          <a:p>
            <a:pPr marL="114300">
              <a:spcBef>
                <a:spcPts val="600"/>
              </a:spcBef>
              <a:buSzPts val="1800"/>
            </a:pPr>
            <a:endParaRPr lang="en-US" dirty="0">
              <a:latin typeface="Barlow Light" panose="00000400000000000000" pitchFamily="2" charset="0"/>
            </a:endParaRPr>
          </a:p>
          <a:p>
            <a:pPr marL="457200" indent="-342900">
              <a:spcBef>
                <a:spcPts val="600"/>
              </a:spcBef>
              <a:buSzPts val="1800"/>
              <a:buFont typeface="Arial"/>
              <a:buChar char="▸"/>
            </a:pPr>
            <a:endParaRPr lang="en-US" dirty="0"/>
          </a:p>
          <a:p>
            <a:pPr marL="457200" indent="-342900">
              <a:spcBef>
                <a:spcPts val="600"/>
              </a:spcBef>
              <a:buSzPts val="1800"/>
              <a:buFont typeface="Arial"/>
              <a:buChar char="▸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66106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DD75819-9D48-CAAB-052D-D33156D97DF4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649025" y="4647141"/>
            <a:ext cx="456900" cy="468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sp>
        <p:nvSpPr>
          <p:cNvPr id="4" name="Google Shape;595;p17">
            <a:extLst>
              <a:ext uri="{FF2B5EF4-FFF2-40B4-BE49-F238E27FC236}">
                <a16:creationId xmlns:a16="http://schemas.microsoft.com/office/drawing/2014/main" id="{58B1E55A-D4BE-C9DE-D7B5-0DF4F5A0082A}"/>
              </a:ext>
            </a:extLst>
          </p:cNvPr>
          <p:cNvSpPr txBox="1">
            <a:spLocks/>
          </p:cNvSpPr>
          <p:nvPr/>
        </p:nvSpPr>
        <p:spPr>
          <a:xfrm>
            <a:off x="457200" y="1688300"/>
            <a:ext cx="6138333" cy="264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342900">
              <a:spcBef>
                <a:spcPts val="600"/>
              </a:spcBef>
              <a:buSzPts val="1800"/>
              <a:buFont typeface="Arial"/>
              <a:buChar char="▸"/>
            </a:pPr>
            <a:endParaRPr lang="en-US" sz="2000" dirty="0">
              <a:latin typeface="+mn-lt"/>
            </a:endParaRPr>
          </a:p>
          <a:p>
            <a:pPr marL="457200" indent="-342900">
              <a:spcBef>
                <a:spcPts val="600"/>
              </a:spcBef>
              <a:buSzPts val="1800"/>
              <a:buFont typeface="Arial"/>
              <a:buChar char="▸"/>
            </a:pPr>
            <a:endParaRPr lang="en-US" dirty="0"/>
          </a:p>
          <a:p>
            <a:pPr marL="457200" indent="-342900">
              <a:spcBef>
                <a:spcPts val="600"/>
              </a:spcBef>
              <a:buSzPts val="1800"/>
              <a:buFont typeface="Arial"/>
              <a:buChar char="▸"/>
            </a:pPr>
            <a:endParaRPr lang="en-US" dirty="0"/>
          </a:p>
          <a:p>
            <a:pPr marL="457200" indent="-342900">
              <a:spcBef>
                <a:spcPts val="600"/>
              </a:spcBef>
              <a:buSzPts val="1800"/>
              <a:buFont typeface="Arial"/>
              <a:buChar char="▸"/>
            </a:pPr>
            <a:endParaRPr lang="en-US" dirty="0"/>
          </a:p>
        </p:txBody>
      </p:sp>
      <p:sp>
        <p:nvSpPr>
          <p:cNvPr id="11" name="Google Shape;405;p15">
            <a:extLst>
              <a:ext uri="{FF2B5EF4-FFF2-40B4-BE49-F238E27FC236}">
                <a16:creationId xmlns:a16="http://schemas.microsoft.com/office/drawing/2014/main" id="{C0DCE2D2-EA89-6F00-CD26-DFFB4D359941}"/>
              </a:ext>
            </a:extLst>
          </p:cNvPr>
          <p:cNvSpPr txBox="1">
            <a:spLocks/>
          </p:cNvSpPr>
          <p:nvPr/>
        </p:nvSpPr>
        <p:spPr>
          <a:xfrm>
            <a:off x="820153" y="2571750"/>
            <a:ext cx="6695017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b="1" i="0" u="none" strike="noStrike" dirty="0">
                <a:solidFill>
                  <a:srgbClr val="313131"/>
                </a:solidFill>
                <a:effectLst/>
                <a:latin typeface="Montserrat" panose="00000500000000000000" pitchFamily="2" charset="0"/>
              </a:rPr>
              <a:t>Grid Photo Gallery Flexbox</a:t>
            </a:r>
            <a:endParaRPr lang="en-US" b="1" i="0" dirty="0">
              <a:solidFill>
                <a:srgbClr val="313131"/>
              </a:solidFill>
              <a:effectLst/>
              <a:latin typeface="Montserrat" panose="00000500000000000000" pitchFamily="2" charset="0"/>
            </a:endParaRPr>
          </a:p>
          <a:p>
            <a:endParaRPr lang="en-US" b="1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814CF78-E077-0620-DCBE-F3809B3BE6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8673" y="1094562"/>
            <a:ext cx="3137397" cy="2057088"/>
          </a:xfrm>
          <a:prstGeom prst="rect">
            <a:avLst/>
          </a:prstGeom>
        </p:spPr>
      </p:pic>
      <p:sp>
        <p:nvSpPr>
          <p:cNvPr id="14" name="Google Shape;405;p15">
            <a:extLst>
              <a:ext uri="{FF2B5EF4-FFF2-40B4-BE49-F238E27FC236}">
                <a16:creationId xmlns:a16="http://schemas.microsoft.com/office/drawing/2014/main" id="{2B0F8A24-C119-0702-9E30-2DE3C0BE0A51}"/>
              </a:ext>
            </a:extLst>
          </p:cNvPr>
          <p:cNvSpPr txBox="1">
            <a:spLocks/>
          </p:cNvSpPr>
          <p:nvPr/>
        </p:nvSpPr>
        <p:spPr>
          <a:xfrm>
            <a:off x="6127875" y="2290675"/>
            <a:ext cx="4188299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 rtl="0"/>
            <a:r>
              <a:rPr lang="en-US" b="1" i="0" u="none" strike="noStrike" dirty="0">
                <a:solidFill>
                  <a:srgbClr val="313131"/>
                </a:solidFill>
                <a:effectLst/>
                <a:latin typeface="Montserrat" panose="00000500000000000000" pitchFamily="2" charset="0"/>
              </a:rPr>
              <a:t>Pricing Table Flexbox</a:t>
            </a:r>
            <a:endParaRPr lang="en-US" b="1" i="0" dirty="0">
              <a:solidFill>
                <a:srgbClr val="313131"/>
              </a:solidFill>
              <a:effectLst/>
              <a:latin typeface="Montserrat" panose="00000500000000000000" pitchFamily="2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2CF4345-97B8-9794-D99C-6A3EC692CE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021" y="661731"/>
            <a:ext cx="4026566" cy="2507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797213"/>
      </p:ext>
    </p:extLst>
  </p:cSld>
  <p:clrMapOvr>
    <a:masterClrMapping/>
  </p:clrMapOvr>
</p:sld>
</file>

<file path=ppt/theme/theme1.xml><?xml version="1.0" encoding="utf-8"?>
<a:theme xmlns:a="http://schemas.openxmlformats.org/drawingml/2006/main" name="Gaoler template">
  <a:themeElements>
    <a:clrScheme name="Custom 347">
      <a:dk1>
        <a:srgbClr val="3A3F50"/>
      </a:dk1>
      <a:lt1>
        <a:srgbClr val="FFFFFF"/>
      </a:lt1>
      <a:dk2>
        <a:srgbClr val="757B89"/>
      </a:dk2>
      <a:lt2>
        <a:srgbClr val="E9EAF2"/>
      </a:lt2>
      <a:accent1>
        <a:srgbClr val="00B5DD"/>
      </a:accent1>
      <a:accent2>
        <a:srgbClr val="007BB9"/>
      </a:accent2>
      <a:accent3>
        <a:srgbClr val="8C50FF"/>
      </a:accent3>
      <a:accent4>
        <a:srgbClr val="FF4D4D"/>
      </a:accent4>
      <a:accent5>
        <a:srgbClr val="F9CB07"/>
      </a:accent5>
      <a:accent6>
        <a:srgbClr val="A6CE28"/>
      </a:accent6>
      <a:hlink>
        <a:srgbClr val="007BB9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737</TotalTime>
  <Words>710</Words>
  <Application>Microsoft Office PowerPoint</Application>
  <PresentationFormat>On-screen Show (16:9)</PresentationFormat>
  <Paragraphs>165</Paragraphs>
  <Slides>44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0" baseType="lpstr">
      <vt:lpstr>Barlow Light</vt:lpstr>
      <vt:lpstr>Barlow</vt:lpstr>
      <vt:lpstr>Arial</vt:lpstr>
      <vt:lpstr>Raleway Thin</vt:lpstr>
      <vt:lpstr>Montserrat</vt:lpstr>
      <vt:lpstr>Gaoler template</vt:lpstr>
      <vt:lpstr>HTML and CSS</vt:lpstr>
      <vt:lpstr>HELLO!</vt:lpstr>
      <vt:lpstr>What is HTML and CSS?</vt:lpstr>
      <vt:lpstr>HTML</vt:lpstr>
      <vt:lpstr>CSS</vt:lpstr>
      <vt:lpstr>Only HTML</vt:lpstr>
      <vt:lpstr>What is Flexbox? </vt:lpstr>
      <vt:lpstr>PowerPoint Presentation</vt:lpstr>
      <vt:lpstr>PowerPoint Presentation</vt:lpstr>
      <vt:lpstr>PowerPoint Presentation</vt:lpstr>
      <vt:lpstr>Display : flex </vt:lpstr>
      <vt:lpstr>PowerPoint Presentation</vt:lpstr>
      <vt:lpstr>Flex direction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Flex-wrap </vt:lpstr>
      <vt:lpstr>PowerPoint Presentation</vt:lpstr>
      <vt:lpstr>PowerPoint Presentation</vt:lpstr>
      <vt:lpstr>PowerPoint Presentation</vt:lpstr>
      <vt:lpstr>PowerPoint Presentation</vt:lpstr>
      <vt:lpstr>Justify-content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Align-item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Align-content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HTML and CSS</dc:title>
  <dc:creator>Yeyint Oo</dc:creator>
  <cp:lastModifiedBy>Yeyint Oo</cp:lastModifiedBy>
  <cp:revision>95</cp:revision>
  <dcterms:modified xsi:type="dcterms:W3CDTF">2023-10-17T05:38:30Z</dcterms:modified>
</cp:coreProperties>
</file>